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71" r:id="rId2"/>
    <p:sldId id="295" r:id="rId3"/>
    <p:sldId id="298" r:id="rId4"/>
    <p:sldId id="296" r:id="rId5"/>
    <p:sldId id="305" r:id="rId6"/>
    <p:sldId id="297" r:id="rId7"/>
    <p:sldId id="304" r:id="rId8"/>
    <p:sldId id="299" r:id="rId9"/>
    <p:sldId id="294" r:id="rId10"/>
    <p:sldId id="307" r:id="rId11"/>
    <p:sldId id="306" r:id="rId12"/>
    <p:sldId id="308" r:id="rId13"/>
    <p:sldId id="272" r:id="rId14"/>
    <p:sldId id="258" r:id="rId15"/>
    <p:sldId id="257" r:id="rId16"/>
    <p:sldId id="284" r:id="rId17"/>
    <p:sldId id="274" r:id="rId18"/>
    <p:sldId id="256" r:id="rId19"/>
    <p:sldId id="266" r:id="rId20"/>
    <p:sldId id="315" r:id="rId21"/>
    <p:sldId id="316" r:id="rId22"/>
    <p:sldId id="275" r:id="rId23"/>
    <p:sldId id="276" r:id="rId24"/>
    <p:sldId id="277" r:id="rId25"/>
    <p:sldId id="285" r:id="rId26"/>
    <p:sldId id="278" r:id="rId27"/>
    <p:sldId id="259" r:id="rId28"/>
    <p:sldId id="309" r:id="rId29"/>
    <p:sldId id="317" r:id="rId30"/>
    <p:sldId id="314" r:id="rId31"/>
    <p:sldId id="268" r:id="rId32"/>
    <p:sldId id="269" r:id="rId33"/>
    <p:sldId id="270" r:id="rId34"/>
    <p:sldId id="262" r:id="rId35"/>
    <p:sldId id="267" r:id="rId36"/>
    <p:sldId id="318" r:id="rId37"/>
    <p:sldId id="273" r:id="rId38"/>
    <p:sldId id="319" r:id="rId39"/>
    <p:sldId id="320" r:id="rId40"/>
    <p:sldId id="281" r:id="rId41"/>
    <p:sldId id="291" r:id="rId42"/>
    <p:sldId id="265" r:id="rId43"/>
  </p:sldIdLst>
  <p:sldSz cx="9144000" cy="6858000" type="screen4x3"/>
  <p:notesSz cx="6858000" cy="9144000"/>
  <p:defaultText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0099"/>
    <a:srgbClr val="00FFFF"/>
    <a:srgbClr val="FF3366"/>
    <a:srgbClr val="66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620"/>
    <p:restoredTop sz="90787" autoAdjust="0"/>
  </p:normalViewPr>
  <p:slideViewPr>
    <p:cSldViewPr snapToObjects="1">
      <p:cViewPr>
        <p:scale>
          <a:sx n="94" d="100"/>
          <a:sy n="94" d="100"/>
        </p:scale>
        <p:origin x="-1288" y="-80"/>
      </p:cViewPr>
      <p:guideLst>
        <p:guide orient="horz" pos="2160"/>
        <p:guide pos="2880"/>
      </p:guideLst>
    </p:cSldViewPr>
  </p:slideViewPr>
  <p:notesTextViewPr>
    <p:cViewPr>
      <p:scale>
        <a:sx n="100" d="100"/>
        <a:sy n="100" d="100"/>
      </p:scale>
      <p:origin x="0" y="0"/>
    </p:cViewPr>
  </p:notesTextViewPr>
  <p:sorterViewPr>
    <p:cViewPr>
      <p:scale>
        <a:sx n="214" d="100"/>
        <a:sy n="214" d="100"/>
      </p:scale>
      <p:origin x="0" y="51384"/>
    </p:cViewPr>
  </p:sorterViewPr>
  <p:notesViewPr>
    <p:cSldViewPr snapToGrid="0" snapToObjects="1">
      <p:cViewPr varScale="1">
        <p:scale>
          <a:sx n="68" d="100"/>
          <a:sy n="68" d="100"/>
        </p:scale>
        <p:origin x="-256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BED526-26FA-FF42-A22F-F730DDF7F799}" type="datetimeFigureOut">
              <a:rPr lang="es-ES" smtClean="0"/>
              <a:t>2/2/14</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07896E-37A7-7A4E-9526-7D0404D64E8E}" type="slidenum">
              <a:rPr lang="es-ES" smtClean="0"/>
              <a:t>‹Nr.›</a:t>
            </a:fld>
            <a:endParaRPr lang="es-ES"/>
          </a:p>
        </p:txBody>
      </p:sp>
    </p:spTree>
    <p:extLst>
      <p:ext uri="{BB962C8B-B14F-4D97-AF65-F5344CB8AC3E}">
        <p14:creationId xmlns:p14="http://schemas.microsoft.com/office/powerpoint/2010/main" val="10172098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507896E-37A7-7A4E-9526-7D0404D64E8E}" type="slidenum">
              <a:rPr lang="es-ES" smtClean="0"/>
              <a:t>30</a:t>
            </a:fld>
            <a:endParaRPr lang="es-ES"/>
          </a:p>
        </p:txBody>
      </p:sp>
    </p:spTree>
    <p:extLst>
      <p:ext uri="{BB962C8B-B14F-4D97-AF65-F5344CB8AC3E}">
        <p14:creationId xmlns:p14="http://schemas.microsoft.com/office/powerpoint/2010/main" val="2148998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507896E-37A7-7A4E-9526-7D0404D64E8E}" type="slidenum">
              <a:rPr lang="es-ES" smtClean="0"/>
              <a:t>31</a:t>
            </a:fld>
            <a:endParaRPr lang="es-ES"/>
          </a:p>
        </p:txBody>
      </p:sp>
    </p:spTree>
    <p:extLst>
      <p:ext uri="{BB962C8B-B14F-4D97-AF65-F5344CB8AC3E}">
        <p14:creationId xmlns:p14="http://schemas.microsoft.com/office/powerpoint/2010/main" val="2148998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a:p>
        </p:txBody>
      </p:sp>
      <p:sp>
        <p:nvSpPr>
          <p:cNvPr id="4" name="Marcador de fecha 3"/>
          <p:cNvSpPr>
            <a:spLocks noGrp="1"/>
          </p:cNvSpPr>
          <p:nvPr>
            <p:ph type="dt" sz="half" idx="10"/>
          </p:nvPr>
        </p:nvSpPr>
        <p:spPr/>
        <p:txBody>
          <a:bodyPr/>
          <a:lstStyle/>
          <a:p>
            <a:fld id="{220A670F-90B1-5247-81F8-18C55EADEC1E}" type="datetimeFigureOut">
              <a:rPr lang="es-ES_tradnl" smtClean="0"/>
              <a:pPr/>
              <a:t>2/2/14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2E76BC9-6E66-1941-AD2F-62D1D78B4FA7}"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10"/>
          </p:nvPr>
        </p:nvSpPr>
        <p:spPr/>
        <p:txBody>
          <a:bodyPr/>
          <a:lstStyle/>
          <a:p>
            <a:fld id="{220A670F-90B1-5247-81F8-18C55EADEC1E}" type="datetimeFigureOut">
              <a:rPr lang="es-ES_tradnl" smtClean="0"/>
              <a:pPr/>
              <a:t>2/2/14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2E76BC9-6E66-1941-AD2F-62D1D78B4FA7}"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n-U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10"/>
          </p:nvPr>
        </p:nvSpPr>
        <p:spPr/>
        <p:txBody>
          <a:bodyPr/>
          <a:lstStyle/>
          <a:p>
            <a:fld id="{220A670F-90B1-5247-81F8-18C55EADEC1E}" type="datetimeFigureOut">
              <a:rPr lang="es-ES_tradnl" smtClean="0"/>
              <a:pPr/>
              <a:t>2/2/14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2E76BC9-6E66-1941-AD2F-62D1D78B4FA7}"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10"/>
          </p:nvPr>
        </p:nvSpPr>
        <p:spPr/>
        <p:txBody>
          <a:bodyPr/>
          <a:lstStyle/>
          <a:p>
            <a:fld id="{220A670F-90B1-5247-81F8-18C55EADEC1E}" type="datetimeFigureOut">
              <a:rPr lang="es-ES_tradnl" smtClean="0"/>
              <a:pPr/>
              <a:t>2/2/14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2E76BC9-6E66-1941-AD2F-62D1D78B4FA7}"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n-U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20A670F-90B1-5247-81F8-18C55EADEC1E}" type="datetimeFigureOut">
              <a:rPr lang="es-ES_tradnl" smtClean="0"/>
              <a:pPr/>
              <a:t>2/2/14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2E76BC9-6E66-1941-AD2F-62D1D78B4FA7}"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Marcador de fecha 4"/>
          <p:cNvSpPr>
            <a:spLocks noGrp="1"/>
          </p:cNvSpPr>
          <p:nvPr>
            <p:ph type="dt" sz="half" idx="10"/>
          </p:nvPr>
        </p:nvSpPr>
        <p:spPr/>
        <p:txBody>
          <a:bodyPr/>
          <a:lstStyle/>
          <a:p>
            <a:fld id="{220A670F-90B1-5247-81F8-18C55EADEC1E}" type="datetimeFigureOut">
              <a:rPr lang="es-ES_tradnl" smtClean="0"/>
              <a:pPr/>
              <a:t>2/2/14</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32E76BC9-6E66-1941-AD2F-62D1D78B4FA7}"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n-U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7" name="Marcador de fecha 6"/>
          <p:cNvSpPr>
            <a:spLocks noGrp="1"/>
          </p:cNvSpPr>
          <p:nvPr>
            <p:ph type="dt" sz="half" idx="10"/>
          </p:nvPr>
        </p:nvSpPr>
        <p:spPr/>
        <p:txBody>
          <a:bodyPr/>
          <a:lstStyle/>
          <a:p>
            <a:fld id="{220A670F-90B1-5247-81F8-18C55EADEC1E}" type="datetimeFigureOut">
              <a:rPr lang="es-ES_tradnl" smtClean="0"/>
              <a:pPr/>
              <a:t>2/2/14</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32E76BC9-6E66-1941-AD2F-62D1D78B4FA7}"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fecha 2"/>
          <p:cNvSpPr>
            <a:spLocks noGrp="1"/>
          </p:cNvSpPr>
          <p:nvPr>
            <p:ph type="dt" sz="half" idx="10"/>
          </p:nvPr>
        </p:nvSpPr>
        <p:spPr/>
        <p:txBody>
          <a:bodyPr/>
          <a:lstStyle/>
          <a:p>
            <a:fld id="{220A670F-90B1-5247-81F8-18C55EADEC1E}" type="datetimeFigureOut">
              <a:rPr lang="es-ES_tradnl" smtClean="0"/>
              <a:pPr/>
              <a:t>2/2/14</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32E76BC9-6E66-1941-AD2F-62D1D78B4FA7}"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20A670F-90B1-5247-81F8-18C55EADEC1E}" type="datetimeFigureOut">
              <a:rPr lang="es-ES_tradnl" smtClean="0"/>
              <a:pPr/>
              <a:t>2/2/14</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32E76BC9-6E66-1941-AD2F-62D1D78B4FA7}"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n-U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220A670F-90B1-5247-81F8-18C55EADEC1E}" type="datetimeFigureOut">
              <a:rPr lang="es-ES_tradnl" smtClean="0"/>
              <a:pPr/>
              <a:t>2/2/14</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32E76BC9-6E66-1941-AD2F-62D1D78B4FA7}"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n-U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220A670F-90B1-5247-81F8-18C55EADEC1E}" type="datetimeFigureOut">
              <a:rPr lang="es-ES_tradnl" smtClean="0"/>
              <a:pPr/>
              <a:t>2/2/14</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32E76BC9-6E66-1941-AD2F-62D1D78B4FA7}"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n-U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A670F-90B1-5247-81F8-18C55EADEC1E}" type="datetimeFigureOut">
              <a:rPr lang="es-ES_tradnl" smtClean="0"/>
              <a:pPr/>
              <a:t>2/2/14</a:t>
            </a:fld>
            <a:endParaRPr lang="en-U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E76BC9-6E66-1941-AD2F-62D1D78B4FA7}"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emf"/><Relationship Id="rId3" Type="http://schemas.openxmlformats.org/officeDocument/2006/relationships/image" Target="../media/image4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 Id="rId3" Type="http://schemas.openxmlformats.org/officeDocument/2006/relationships/image" Target="../media/image43.emf"/></Relationships>
</file>

<file path=ppt/slides/_rels/slide2.xml.rels><?xml version="1.0" encoding="UTF-8" standalone="yes"?>
<Relationships xmlns="http://schemas.openxmlformats.org/package/2006/relationships"><Relationship Id="rId3" Type="http://schemas.openxmlformats.org/officeDocument/2006/relationships/hyperlink" Target="http://iopscience.iop.org/1538-3881/142/3/72/fulltext/aj_142_3_72.text.html%23aj398689r170" TargetMode="External"/><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 Id="rId3" Type="http://schemas.openxmlformats.org/officeDocument/2006/relationships/image" Target="../media/image5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3.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emf"/><Relationship Id="rId3"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ítulo 1"/>
          <p:cNvSpPr>
            <a:spLocks noGrp="1"/>
          </p:cNvSpPr>
          <p:nvPr>
            <p:ph type="ctrTitle"/>
          </p:nvPr>
        </p:nvSpPr>
        <p:spPr>
          <a:xfrm>
            <a:off x="2267744" y="1988840"/>
            <a:ext cx="8064896" cy="1296144"/>
          </a:xfrm>
        </p:spPr>
        <p:txBody>
          <a:bodyPr>
            <a:normAutofit/>
          </a:bodyPr>
          <a:lstStyle/>
          <a:p>
            <a:r>
              <a:rPr lang="en-US" sz="2400" b="1" dirty="0" smtClean="0">
                <a:solidFill>
                  <a:schemeClr val="bg1"/>
                </a:solidFill>
                <a:latin typeface="Times New Roman"/>
                <a:cs typeface="Times New Roman"/>
              </a:rPr>
              <a:t>Hunting down the acoustic scale </a:t>
            </a:r>
            <a:br>
              <a:rPr lang="en-US" sz="2400" b="1" dirty="0" smtClean="0">
                <a:solidFill>
                  <a:schemeClr val="bg1"/>
                </a:solidFill>
                <a:latin typeface="Times New Roman"/>
                <a:cs typeface="Times New Roman"/>
              </a:rPr>
            </a:br>
            <a:r>
              <a:rPr lang="en-US" sz="2400" b="1" dirty="0" smtClean="0">
                <a:solidFill>
                  <a:schemeClr val="bg1"/>
                </a:solidFill>
                <a:latin typeface="Times New Roman"/>
                <a:cs typeface="Times New Roman"/>
              </a:rPr>
              <a:t>after the cosmic high noon</a:t>
            </a:r>
            <a:endParaRPr lang="en-US" sz="2400" dirty="0" smtClean="0">
              <a:solidFill>
                <a:schemeClr val="bg1"/>
              </a:solidFill>
              <a:latin typeface="Times New Roman"/>
              <a:cs typeface="Times New Roman"/>
            </a:endParaRPr>
          </a:p>
        </p:txBody>
      </p:sp>
      <p:sp>
        <p:nvSpPr>
          <p:cNvPr id="19" name="Rectángulo 18"/>
          <p:cNvSpPr/>
          <p:nvPr/>
        </p:nvSpPr>
        <p:spPr>
          <a:xfrm>
            <a:off x="7164288" y="268590"/>
            <a:ext cx="1584176" cy="792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0" name="Imagen 19"/>
          <p:cNvPicPr>
            <a:picLocks noChangeAspect="1"/>
          </p:cNvPicPr>
          <p:nvPr/>
        </p:nvPicPr>
        <p:blipFill>
          <a:blip r:embed="rId2"/>
          <a:stretch>
            <a:fillRect/>
          </a:stretch>
        </p:blipFill>
        <p:spPr>
          <a:xfrm>
            <a:off x="7236296" y="360378"/>
            <a:ext cx="1525452" cy="620350"/>
          </a:xfrm>
          <a:prstGeom prst="rect">
            <a:avLst/>
          </a:prstGeom>
        </p:spPr>
      </p:pic>
      <p:sp>
        <p:nvSpPr>
          <p:cNvPr id="3" name="Rectángulo 2"/>
          <p:cNvSpPr/>
          <p:nvPr/>
        </p:nvSpPr>
        <p:spPr>
          <a:xfrm>
            <a:off x="4032448" y="3212976"/>
            <a:ext cx="4572000" cy="697114"/>
          </a:xfrm>
          <a:prstGeom prst="rect">
            <a:avLst/>
          </a:prstGeom>
        </p:spPr>
        <p:txBody>
          <a:bodyPr>
            <a:spAutoFit/>
          </a:bodyPr>
          <a:lstStyle/>
          <a:p>
            <a:pPr algn="ctr">
              <a:lnSpc>
                <a:spcPct val="110000"/>
              </a:lnSpc>
            </a:pPr>
            <a:r>
              <a:rPr lang="en-US" i="1" dirty="0">
                <a:solidFill>
                  <a:schemeClr val="bg1"/>
                </a:solidFill>
                <a:latin typeface="Times New Roman"/>
                <a:cs typeface="Times New Roman"/>
              </a:rPr>
              <a:t>Francisco Prada</a:t>
            </a:r>
            <a:r>
              <a:rPr lang="en-US" dirty="0">
                <a:solidFill>
                  <a:schemeClr val="bg1"/>
                </a:solidFill>
                <a:latin typeface="Times New Roman"/>
                <a:cs typeface="Times New Roman"/>
              </a:rPr>
              <a:t/>
            </a:r>
            <a:br>
              <a:rPr lang="en-US" dirty="0">
                <a:solidFill>
                  <a:schemeClr val="bg1"/>
                </a:solidFill>
                <a:latin typeface="Times New Roman"/>
                <a:cs typeface="Times New Roman"/>
              </a:rPr>
            </a:br>
            <a:r>
              <a:rPr lang="en-US" dirty="0" err="1">
                <a:solidFill>
                  <a:schemeClr val="bg1"/>
                </a:solidFill>
                <a:latin typeface="Times New Roman"/>
                <a:cs typeface="Times New Roman"/>
              </a:rPr>
              <a:t>Instituto</a:t>
            </a:r>
            <a:r>
              <a:rPr lang="en-US" dirty="0">
                <a:solidFill>
                  <a:schemeClr val="bg1"/>
                </a:solidFill>
                <a:latin typeface="Times New Roman"/>
                <a:cs typeface="Times New Roman"/>
              </a:rPr>
              <a:t> de </a:t>
            </a:r>
            <a:r>
              <a:rPr lang="en-US" dirty="0" err="1">
                <a:solidFill>
                  <a:schemeClr val="bg1"/>
                </a:solidFill>
                <a:latin typeface="Times New Roman"/>
                <a:cs typeface="Times New Roman"/>
              </a:rPr>
              <a:t>Física</a:t>
            </a:r>
            <a:r>
              <a:rPr lang="en-US" dirty="0">
                <a:solidFill>
                  <a:schemeClr val="bg1"/>
                </a:solidFill>
                <a:latin typeface="Times New Roman"/>
                <a:cs typeface="Times New Roman"/>
              </a:rPr>
              <a:t> </a:t>
            </a:r>
            <a:r>
              <a:rPr lang="en-US" dirty="0" err="1">
                <a:solidFill>
                  <a:schemeClr val="bg1"/>
                </a:solidFill>
                <a:latin typeface="Times New Roman"/>
                <a:cs typeface="Times New Roman"/>
              </a:rPr>
              <a:t>Teórica</a:t>
            </a:r>
            <a:r>
              <a:rPr lang="en-US" dirty="0">
                <a:solidFill>
                  <a:schemeClr val="bg1"/>
                </a:solidFill>
                <a:latin typeface="Times New Roman"/>
                <a:cs typeface="Times New Roman"/>
              </a:rPr>
              <a:t> </a:t>
            </a:r>
            <a:r>
              <a:rPr lang="en-US" dirty="0" smtClean="0">
                <a:solidFill>
                  <a:schemeClr val="bg1"/>
                </a:solidFill>
                <a:latin typeface="Times New Roman"/>
                <a:cs typeface="Times New Roman"/>
              </a:rPr>
              <a:t>UAM-CSIC</a:t>
            </a:r>
            <a:r>
              <a:rPr lang="en-US" dirty="0">
                <a:solidFill>
                  <a:schemeClr val="bg1"/>
                </a:solidFill>
                <a:latin typeface="Times New Roman"/>
                <a:cs typeface="Times New Roman"/>
              </a:rPr>
              <a:t>, Madrid</a:t>
            </a:r>
            <a:endParaRPr lang="es-ES" dirty="0"/>
          </a:p>
        </p:txBody>
      </p:sp>
      <p:sp>
        <p:nvSpPr>
          <p:cNvPr id="24" name="CuadroTexto 23"/>
          <p:cNvSpPr txBox="1"/>
          <p:nvPr/>
        </p:nvSpPr>
        <p:spPr>
          <a:xfrm>
            <a:off x="4278371" y="4149080"/>
            <a:ext cx="4320480" cy="523220"/>
          </a:xfrm>
          <a:prstGeom prst="rect">
            <a:avLst/>
          </a:prstGeom>
          <a:noFill/>
        </p:spPr>
        <p:txBody>
          <a:bodyPr wrap="square" rtlCol="0">
            <a:spAutoFit/>
          </a:bodyPr>
          <a:lstStyle/>
          <a:p>
            <a:r>
              <a:rPr lang="es-ES" sz="1400" i="1" dirty="0" smtClean="0">
                <a:solidFill>
                  <a:srgbClr val="FFFFFF"/>
                </a:solidFill>
                <a:latin typeface="Times New Roman"/>
                <a:cs typeface="Times New Roman"/>
              </a:rPr>
              <a:t>In </a:t>
            </a:r>
            <a:r>
              <a:rPr lang="es-ES" sz="1400" i="1" dirty="0" err="1" smtClean="0">
                <a:solidFill>
                  <a:srgbClr val="FFFFFF"/>
                </a:solidFill>
                <a:latin typeface="Times New Roman"/>
                <a:cs typeface="Times New Roman"/>
              </a:rPr>
              <a:t>collaboration</a:t>
            </a:r>
            <a:r>
              <a:rPr lang="es-ES" sz="1400" i="1" dirty="0" smtClean="0">
                <a:solidFill>
                  <a:srgbClr val="FFFFFF"/>
                </a:solidFill>
                <a:latin typeface="Times New Roman"/>
                <a:cs typeface="Times New Roman"/>
              </a:rPr>
              <a:t> </a:t>
            </a:r>
            <a:r>
              <a:rPr lang="es-ES" sz="1400" i="1" dirty="0" err="1" smtClean="0">
                <a:solidFill>
                  <a:srgbClr val="FFFFFF"/>
                </a:solidFill>
                <a:latin typeface="Times New Roman"/>
                <a:cs typeface="Times New Roman"/>
              </a:rPr>
              <a:t>with</a:t>
            </a:r>
            <a:r>
              <a:rPr lang="es-ES" sz="1400" i="1" dirty="0">
                <a:solidFill>
                  <a:srgbClr val="FFFFFF"/>
                </a:solidFill>
                <a:latin typeface="Times New Roman"/>
                <a:cs typeface="Times New Roman"/>
              </a:rPr>
              <a:t> </a:t>
            </a:r>
            <a:r>
              <a:rPr lang="es-ES" sz="1400" i="1" dirty="0" smtClean="0">
                <a:solidFill>
                  <a:srgbClr val="FFFFFF"/>
                </a:solidFill>
                <a:latin typeface="Times New Roman"/>
                <a:cs typeface="Times New Roman"/>
              </a:rPr>
              <a:t> Yepes, </a:t>
            </a:r>
            <a:r>
              <a:rPr lang="es-ES" sz="1400" i="1" dirty="0" err="1" smtClean="0">
                <a:solidFill>
                  <a:srgbClr val="FFFFFF"/>
                </a:solidFill>
                <a:latin typeface="Times New Roman"/>
                <a:cs typeface="Times New Roman"/>
              </a:rPr>
              <a:t>Scoccola</a:t>
            </a:r>
            <a:r>
              <a:rPr lang="es-ES" sz="1400" i="1" dirty="0" smtClean="0">
                <a:solidFill>
                  <a:srgbClr val="FFFFFF"/>
                </a:solidFill>
                <a:latin typeface="Times New Roman"/>
                <a:cs typeface="Times New Roman"/>
              </a:rPr>
              <a:t>, </a:t>
            </a:r>
            <a:r>
              <a:rPr lang="es-ES" sz="1400" i="1" dirty="0" err="1" smtClean="0">
                <a:solidFill>
                  <a:srgbClr val="FFFFFF"/>
                </a:solidFill>
                <a:latin typeface="Times New Roman"/>
                <a:cs typeface="Times New Roman"/>
              </a:rPr>
              <a:t>Klypin</a:t>
            </a:r>
            <a:r>
              <a:rPr lang="es-ES" sz="1400" i="1" dirty="0" smtClean="0">
                <a:solidFill>
                  <a:srgbClr val="FFFFFF"/>
                </a:solidFill>
                <a:latin typeface="Times New Roman"/>
                <a:cs typeface="Times New Roman"/>
              </a:rPr>
              <a:t>, </a:t>
            </a:r>
            <a:r>
              <a:rPr lang="es-ES" sz="1400" i="1" dirty="0" err="1" smtClean="0">
                <a:solidFill>
                  <a:srgbClr val="FFFFFF"/>
                </a:solidFill>
                <a:latin typeface="Times New Roman"/>
                <a:cs typeface="Times New Roman"/>
              </a:rPr>
              <a:t>Chuang</a:t>
            </a:r>
            <a:r>
              <a:rPr lang="es-ES" sz="1400" i="1" dirty="0" smtClean="0">
                <a:solidFill>
                  <a:srgbClr val="FFFFFF"/>
                </a:solidFill>
                <a:latin typeface="Times New Roman"/>
                <a:cs typeface="Times New Roman"/>
              </a:rPr>
              <a:t>, </a:t>
            </a:r>
          </a:p>
          <a:p>
            <a:r>
              <a:rPr lang="es-ES" sz="1400" i="1" dirty="0" err="1" smtClean="0">
                <a:solidFill>
                  <a:srgbClr val="FFFFFF"/>
                </a:solidFill>
                <a:latin typeface="Times New Roman"/>
                <a:cs typeface="Times New Roman"/>
              </a:rPr>
              <a:t>Hess</a:t>
            </a:r>
            <a:r>
              <a:rPr lang="es-ES" sz="1400" i="1" dirty="0" smtClean="0">
                <a:solidFill>
                  <a:srgbClr val="FFFFFF"/>
                </a:solidFill>
                <a:latin typeface="Times New Roman"/>
                <a:cs typeface="Times New Roman"/>
              </a:rPr>
              <a:t>, </a:t>
            </a:r>
            <a:r>
              <a:rPr lang="es-ES" sz="1400" i="1" dirty="0" err="1" smtClean="0">
                <a:solidFill>
                  <a:srgbClr val="FFFFFF"/>
                </a:solidFill>
                <a:latin typeface="Times New Roman"/>
                <a:cs typeface="Times New Roman"/>
              </a:rPr>
              <a:t>Gottloebr</a:t>
            </a:r>
            <a:r>
              <a:rPr lang="es-ES" sz="1400" i="1" dirty="0" smtClean="0">
                <a:solidFill>
                  <a:srgbClr val="FFFFFF"/>
                </a:solidFill>
                <a:latin typeface="Times New Roman"/>
                <a:cs typeface="Times New Roman"/>
              </a:rPr>
              <a:t> &amp; </a:t>
            </a:r>
            <a:r>
              <a:rPr lang="es-ES" sz="1400" i="1" dirty="0" err="1" smtClean="0">
                <a:solidFill>
                  <a:srgbClr val="FFFFFF"/>
                </a:solidFill>
                <a:latin typeface="Times New Roman"/>
                <a:cs typeface="Times New Roman"/>
              </a:rPr>
              <a:t>Kitaura</a:t>
            </a:r>
            <a:r>
              <a:rPr lang="es-ES" sz="1400" i="1" dirty="0" smtClean="0">
                <a:solidFill>
                  <a:srgbClr val="FFFFFF"/>
                </a:solidFill>
                <a:latin typeface="Times New Roman"/>
                <a:cs typeface="Times New Roman"/>
              </a:rPr>
              <a:t>.</a:t>
            </a:r>
            <a:endParaRPr lang="es-ES" sz="1400" i="1" dirty="0">
              <a:solidFill>
                <a:srgbClr val="FFFFFF"/>
              </a:solidFill>
              <a:latin typeface="Times New Roman"/>
              <a:cs typeface="Times New Roman"/>
            </a:endParaRPr>
          </a:p>
        </p:txBody>
      </p:sp>
      <p:sp>
        <p:nvSpPr>
          <p:cNvPr id="4" name="CuadroTexto 3"/>
          <p:cNvSpPr txBox="1"/>
          <p:nvPr/>
        </p:nvSpPr>
        <p:spPr>
          <a:xfrm>
            <a:off x="6660232" y="6453336"/>
            <a:ext cx="2239048" cy="307777"/>
          </a:xfrm>
          <a:prstGeom prst="rect">
            <a:avLst/>
          </a:prstGeom>
          <a:noFill/>
        </p:spPr>
        <p:txBody>
          <a:bodyPr wrap="none" rtlCol="0">
            <a:spAutoFit/>
          </a:bodyPr>
          <a:lstStyle/>
          <a:p>
            <a:r>
              <a:rPr lang="en-US" sz="1400" dirty="0" smtClean="0">
                <a:solidFill>
                  <a:schemeClr val="bg1"/>
                </a:solidFill>
              </a:rPr>
              <a:t>Berkeley, January 31</a:t>
            </a:r>
            <a:r>
              <a:rPr lang="en-US" sz="1400" baseline="30000" dirty="0" smtClean="0">
                <a:solidFill>
                  <a:schemeClr val="bg1"/>
                </a:solidFill>
              </a:rPr>
              <a:t>th</a:t>
            </a:r>
            <a:r>
              <a:rPr lang="en-US" sz="1400" dirty="0" smtClean="0">
                <a:solidFill>
                  <a:schemeClr val="bg1"/>
                </a:solidFill>
              </a:rPr>
              <a:t>, 2014</a:t>
            </a:r>
            <a:endParaRPr lang="en-US" sz="1400" dirty="0">
              <a:solidFill>
                <a:schemeClr val="bg1"/>
              </a:solidFill>
            </a:endParaRPr>
          </a:p>
        </p:txBody>
      </p:sp>
      <p:pic>
        <p:nvPicPr>
          <p:cNvPr id="2" name="Imagen 1"/>
          <p:cNvPicPr>
            <a:picLocks noChangeAspect="1"/>
          </p:cNvPicPr>
          <p:nvPr/>
        </p:nvPicPr>
        <p:blipFill>
          <a:blip r:embed="rId3"/>
          <a:stretch>
            <a:fillRect/>
          </a:stretch>
        </p:blipFill>
        <p:spPr>
          <a:xfrm>
            <a:off x="323527" y="764704"/>
            <a:ext cx="3393305" cy="4752528"/>
          </a:xfrm>
          <a:prstGeom prst="rect">
            <a:avLst/>
          </a:prstGeom>
        </p:spPr>
      </p:pic>
      <p:sp>
        <p:nvSpPr>
          <p:cNvPr id="5" name="Rectángulo 4"/>
          <p:cNvSpPr/>
          <p:nvPr/>
        </p:nvSpPr>
        <p:spPr>
          <a:xfrm>
            <a:off x="251520" y="764704"/>
            <a:ext cx="3528393" cy="3600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Rectángulo 5"/>
          <p:cNvSpPr/>
          <p:nvPr/>
        </p:nvSpPr>
        <p:spPr>
          <a:xfrm>
            <a:off x="323529" y="1060678"/>
            <a:ext cx="72007" cy="445655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5780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483768" y="116632"/>
            <a:ext cx="4394352" cy="461665"/>
          </a:xfrm>
          <a:prstGeom prst="rect">
            <a:avLst/>
          </a:prstGeom>
          <a:noFill/>
        </p:spPr>
        <p:txBody>
          <a:bodyPr wrap="none" rtlCol="0">
            <a:spAutoFit/>
          </a:bodyPr>
          <a:lstStyle/>
          <a:p>
            <a:pPr algn="ctr"/>
            <a:r>
              <a:rPr lang="en-US" sz="2400" b="1" dirty="0" smtClean="0">
                <a:solidFill>
                  <a:srgbClr val="FF6600"/>
                </a:solidFill>
                <a:latin typeface="Times New Roman"/>
                <a:cs typeface="Times New Roman"/>
              </a:rPr>
              <a:t>BOSS Galaxy Clustering results</a:t>
            </a:r>
            <a:endParaRPr lang="en-US" sz="2400" b="1" dirty="0">
              <a:solidFill>
                <a:srgbClr val="FF6600"/>
              </a:solidFill>
              <a:latin typeface="Times New Roman"/>
              <a:cs typeface="Times New Roman"/>
            </a:endParaRPr>
          </a:p>
        </p:txBody>
      </p:sp>
      <p:pic>
        <p:nvPicPr>
          <p:cNvPr id="5" name="Imagen 4" descr="screen-capture-38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1094651"/>
            <a:ext cx="5688632" cy="3990533"/>
          </a:xfrm>
          <a:prstGeom prst="rect">
            <a:avLst/>
          </a:prstGeom>
        </p:spPr>
      </p:pic>
      <p:sp>
        <p:nvSpPr>
          <p:cNvPr id="8" name="Rectángulo 7"/>
          <p:cNvSpPr/>
          <p:nvPr/>
        </p:nvSpPr>
        <p:spPr>
          <a:xfrm>
            <a:off x="251520" y="5157192"/>
            <a:ext cx="5544616" cy="1231106"/>
          </a:xfrm>
          <a:prstGeom prst="rect">
            <a:avLst/>
          </a:prstGeom>
        </p:spPr>
        <p:txBody>
          <a:bodyPr wrap="square">
            <a:spAutoFit/>
          </a:bodyPr>
          <a:lstStyle/>
          <a:p>
            <a:pPr algn="just"/>
            <a:r>
              <a:rPr lang="en-US" sz="1400" dirty="0" smtClean="0">
                <a:latin typeface="Times New Roman"/>
                <a:cs typeface="Times New Roman"/>
              </a:rPr>
              <a:t>Measurement of effective monopole of the correlation function from the BOSS DR11 CMASS galaxy sample with/without systematics weights for star and seeing (black/red points), compared to the theoretical models given the parameters measured (solid lines). Chuang et al. (2013).</a:t>
            </a:r>
            <a:endParaRPr lang="es-ES" sz="1400" dirty="0" smtClean="0">
              <a:latin typeface="Times New Roman"/>
              <a:cs typeface="Times New Roman"/>
            </a:endParaRPr>
          </a:p>
          <a:p>
            <a:endParaRPr lang="en-US" dirty="0"/>
          </a:p>
        </p:txBody>
      </p:sp>
      <p:sp>
        <p:nvSpPr>
          <p:cNvPr id="9" name="Rectángulo 8"/>
          <p:cNvSpPr/>
          <p:nvPr/>
        </p:nvSpPr>
        <p:spPr>
          <a:xfrm>
            <a:off x="5688632" y="1196752"/>
            <a:ext cx="4572000" cy="3323987"/>
          </a:xfrm>
          <a:prstGeom prst="rect">
            <a:avLst/>
          </a:prstGeom>
        </p:spPr>
        <p:txBody>
          <a:bodyPr>
            <a:spAutoFit/>
          </a:bodyPr>
          <a:lstStyle/>
          <a:p>
            <a:r>
              <a:rPr lang="en-US" sz="1600" dirty="0" smtClean="0">
                <a:latin typeface="Times New Roman"/>
                <a:cs typeface="Times New Roman"/>
              </a:rPr>
              <a:t>The observed BAO position depends</a:t>
            </a:r>
          </a:p>
          <a:p>
            <a:r>
              <a:rPr lang="en-US" sz="1600" dirty="0" smtClean="0">
                <a:latin typeface="Times New Roman"/>
                <a:cs typeface="Times New Roman"/>
              </a:rPr>
              <a:t>simply on the scale dilation parameter</a:t>
            </a:r>
          </a:p>
          <a:p>
            <a:endParaRPr lang="en-US" sz="1600" dirty="0">
              <a:latin typeface="Times New Roman"/>
              <a:cs typeface="Times New Roman"/>
            </a:endParaRPr>
          </a:p>
          <a:p>
            <a:endParaRPr lang="en-US" sz="1600" dirty="0" smtClean="0">
              <a:latin typeface="Times New Roman"/>
              <a:cs typeface="Times New Roman"/>
            </a:endParaRPr>
          </a:p>
          <a:p>
            <a:endParaRPr lang="en-US" sz="1600" dirty="0" smtClean="0">
              <a:latin typeface="Times New Roman"/>
              <a:cs typeface="Times New Roman"/>
            </a:endParaRPr>
          </a:p>
          <a:p>
            <a:endParaRPr lang="en-US" sz="1600" dirty="0" smtClean="0">
              <a:latin typeface="Times New Roman"/>
              <a:cs typeface="Times New Roman"/>
            </a:endParaRPr>
          </a:p>
          <a:p>
            <a:r>
              <a:rPr lang="en-US" sz="1600" dirty="0" smtClean="0">
                <a:latin typeface="Times New Roman"/>
                <a:cs typeface="Times New Roman"/>
              </a:rPr>
              <a:t>which measures the relative position of </a:t>
            </a:r>
          </a:p>
          <a:p>
            <a:r>
              <a:rPr lang="en-US" sz="1600" dirty="0">
                <a:latin typeface="Times New Roman"/>
                <a:cs typeface="Times New Roman"/>
              </a:rPr>
              <a:t>t</a:t>
            </a:r>
            <a:r>
              <a:rPr lang="en-US" sz="1600" dirty="0" smtClean="0">
                <a:latin typeface="Times New Roman"/>
                <a:cs typeface="Times New Roman"/>
              </a:rPr>
              <a:t>he acoustic peak in the data versus the </a:t>
            </a:r>
          </a:p>
          <a:p>
            <a:r>
              <a:rPr lang="en-US" sz="1600" dirty="0" smtClean="0">
                <a:latin typeface="Times New Roman"/>
                <a:cs typeface="Times New Roman"/>
              </a:rPr>
              <a:t>model, thereby characterizing any </a:t>
            </a:r>
          </a:p>
          <a:p>
            <a:r>
              <a:rPr lang="en-US" sz="1600" dirty="0" smtClean="0">
                <a:latin typeface="Times New Roman"/>
                <a:cs typeface="Times New Roman"/>
              </a:rPr>
              <a:t>observed shift.</a:t>
            </a:r>
          </a:p>
          <a:p>
            <a:r>
              <a:rPr lang="en-US" sz="1600" dirty="0" smtClean="0">
                <a:latin typeface="Times New Roman"/>
                <a:cs typeface="Times New Roman"/>
              </a:rPr>
              <a:t>If  </a:t>
            </a:r>
            <a:r>
              <a:rPr lang="en-US" sz="1600" dirty="0" smtClean="0">
                <a:latin typeface="Symbol" charset="2"/>
                <a:cs typeface="Symbol" charset="2"/>
              </a:rPr>
              <a:t>a </a:t>
            </a:r>
            <a:r>
              <a:rPr lang="en-US" sz="1600" dirty="0" smtClean="0">
                <a:latin typeface="Times New Roman"/>
                <a:cs typeface="Times New Roman"/>
              </a:rPr>
              <a:t>&gt; 1, the acoustic peak is shifted </a:t>
            </a:r>
          </a:p>
          <a:p>
            <a:r>
              <a:rPr lang="en-US" sz="1600" dirty="0" smtClean="0">
                <a:latin typeface="Times New Roman"/>
                <a:cs typeface="Times New Roman"/>
              </a:rPr>
              <a:t>towards smaller scales, and </a:t>
            </a:r>
            <a:r>
              <a:rPr lang="en-US" sz="1600" dirty="0" smtClean="0">
                <a:latin typeface="Symbol" charset="2"/>
                <a:cs typeface="Symbol" charset="2"/>
              </a:rPr>
              <a:t>a</a:t>
            </a:r>
            <a:r>
              <a:rPr lang="en-US" sz="1600" dirty="0" smtClean="0">
                <a:latin typeface="Times New Roman"/>
                <a:cs typeface="Times New Roman"/>
              </a:rPr>
              <a:t> &lt; 1 shifts </a:t>
            </a:r>
          </a:p>
          <a:p>
            <a:r>
              <a:rPr lang="en-US" sz="1600" dirty="0" smtClean="0">
                <a:latin typeface="Times New Roman"/>
                <a:cs typeface="Times New Roman"/>
              </a:rPr>
              <a:t>the observed peak to larger scales</a:t>
            </a:r>
            <a:r>
              <a:rPr lang="es-ES" dirty="0" smtClean="0"/>
              <a:t>.</a:t>
            </a:r>
            <a:endParaRPr lang="es-ES" dirty="0"/>
          </a:p>
        </p:txBody>
      </p:sp>
      <p:pic>
        <p:nvPicPr>
          <p:cNvPr id="10" name="Imagen 9" descr="screen-capture-38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303" y="1844824"/>
            <a:ext cx="1778000" cy="685800"/>
          </a:xfrm>
          <a:prstGeom prst="rect">
            <a:avLst/>
          </a:prstGeom>
        </p:spPr>
      </p:pic>
      <p:pic>
        <p:nvPicPr>
          <p:cNvPr id="11" name="Imagen 10" descr="screen-capture-22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 y="6361949"/>
            <a:ext cx="1402810" cy="496051"/>
          </a:xfrm>
          <a:prstGeom prst="rect">
            <a:avLst/>
          </a:prstGeom>
        </p:spPr>
      </p:pic>
    </p:spTree>
    <p:extLst>
      <p:ext uri="{BB962C8B-B14F-4D97-AF65-F5344CB8AC3E}">
        <p14:creationId xmlns:p14="http://schemas.microsoft.com/office/powerpoint/2010/main" val="4985618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483768" y="188640"/>
            <a:ext cx="4956054" cy="523220"/>
          </a:xfrm>
          <a:prstGeom prst="rect">
            <a:avLst/>
          </a:prstGeom>
          <a:noFill/>
        </p:spPr>
        <p:txBody>
          <a:bodyPr wrap="none" rtlCol="0">
            <a:spAutoFit/>
          </a:bodyPr>
          <a:lstStyle/>
          <a:p>
            <a:r>
              <a:rPr lang="en-US" sz="2800" b="1" dirty="0" smtClean="0">
                <a:solidFill>
                  <a:srgbClr val="FF6600"/>
                </a:solidFill>
                <a:latin typeface="Times New Roman"/>
                <a:cs typeface="Times New Roman"/>
              </a:rPr>
              <a:t>BOSS DR11 cosmology results</a:t>
            </a:r>
            <a:endParaRPr lang="en-US" sz="2800" b="1" dirty="0">
              <a:solidFill>
                <a:srgbClr val="FF6600"/>
              </a:solidFill>
              <a:latin typeface="Times New Roman"/>
              <a:cs typeface="Times New Roman"/>
            </a:endParaRPr>
          </a:p>
        </p:txBody>
      </p:sp>
      <p:sp>
        <p:nvSpPr>
          <p:cNvPr id="7" name="Rectángulo 6"/>
          <p:cNvSpPr/>
          <p:nvPr/>
        </p:nvSpPr>
        <p:spPr bwMode="auto">
          <a:xfrm>
            <a:off x="6534731" y="2231547"/>
            <a:ext cx="530176" cy="246580"/>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3600" b="0" i="0" u="none" strike="noStrike" cap="none" normalizeH="0" baseline="0" smtClean="0">
              <a:ln>
                <a:noFill/>
              </a:ln>
              <a:solidFill>
                <a:schemeClr val="tx1"/>
              </a:solidFill>
              <a:effectLst/>
              <a:latin typeface="Times New Roman" pitchFamily="18" charset="0"/>
            </a:endParaRPr>
          </a:p>
        </p:txBody>
      </p:sp>
      <p:sp>
        <p:nvSpPr>
          <p:cNvPr id="10" name="Rectángulo 9"/>
          <p:cNvSpPr/>
          <p:nvPr/>
        </p:nvSpPr>
        <p:spPr bwMode="auto">
          <a:xfrm>
            <a:off x="7537879" y="4512410"/>
            <a:ext cx="624370" cy="197263"/>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3600" b="0" i="0" u="none" strike="noStrike" cap="none" normalizeH="0" baseline="0" smtClean="0">
              <a:ln>
                <a:noFill/>
              </a:ln>
              <a:solidFill>
                <a:schemeClr val="tx1"/>
              </a:solidFill>
              <a:effectLst/>
              <a:latin typeface="Times New Roman" pitchFamily="18" charset="0"/>
            </a:endParaRPr>
          </a:p>
        </p:txBody>
      </p:sp>
      <p:pic>
        <p:nvPicPr>
          <p:cNvPr id="8" name="Imagen 7"/>
          <p:cNvPicPr>
            <a:picLocks noChangeAspect="1"/>
          </p:cNvPicPr>
          <p:nvPr/>
        </p:nvPicPr>
        <p:blipFill>
          <a:blip r:embed="rId2"/>
          <a:stretch>
            <a:fillRect/>
          </a:stretch>
        </p:blipFill>
        <p:spPr>
          <a:xfrm>
            <a:off x="103099" y="1052736"/>
            <a:ext cx="4396893" cy="3413088"/>
          </a:xfrm>
          <a:prstGeom prst="rect">
            <a:avLst/>
          </a:prstGeom>
        </p:spPr>
      </p:pic>
      <p:sp>
        <p:nvSpPr>
          <p:cNvPr id="12" name="Rectángulo 11"/>
          <p:cNvSpPr/>
          <p:nvPr/>
        </p:nvSpPr>
        <p:spPr bwMode="auto">
          <a:xfrm>
            <a:off x="6334013" y="1146596"/>
            <a:ext cx="1166875" cy="312677"/>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3600" b="0" i="0" u="none" strike="noStrike" cap="none" normalizeH="0" baseline="0" smtClean="0">
              <a:ln>
                <a:noFill/>
              </a:ln>
              <a:solidFill>
                <a:schemeClr val="tx1"/>
              </a:solidFill>
              <a:effectLst/>
              <a:latin typeface="Times New Roman" pitchFamily="18" charset="0"/>
            </a:endParaRPr>
          </a:p>
        </p:txBody>
      </p:sp>
      <p:sp>
        <p:nvSpPr>
          <p:cNvPr id="9" name="Rectángulo 8"/>
          <p:cNvSpPr/>
          <p:nvPr/>
        </p:nvSpPr>
        <p:spPr>
          <a:xfrm>
            <a:off x="6768590" y="971436"/>
            <a:ext cx="2267906" cy="369332"/>
          </a:xfrm>
          <a:prstGeom prst="rect">
            <a:avLst/>
          </a:prstGeom>
        </p:spPr>
        <p:txBody>
          <a:bodyPr wrap="none">
            <a:spAutoFit/>
          </a:bodyPr>
          <a:lstStyle/>
          <a:p>
            <a:r>
              <a:rPr lang="en-US" dirty="0"/>
              <a:t>Anderson et al. (2013)</a:t>
            </a:r>
            <a:endParaRPr lang="es-ES" dirty="0"/>
          </a:p>
        </p:txBody>
      </p:sp>
      <p:pic>
        <p:nvPicPr>
          <p:cNvPr id="14" name="Imagen 13" descr="screen-capture-2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6361949"/>
            <a:ext cx="1402810" cy="496051"/>
          </a:xfrm>
          <a:prstGeom prst="rect">
            <a:avLst/>
          </a:prstGeom>
        </p:spPr>
      </p:pic>
      <p:sp>
        <p:nvSpPr>
          <p:cNvPr id="15" name="Rectángulo 14"/>
          <p:cNvSpPr/>
          <p:nvPr/>
        </p:nvSpPr>
        <p:spPr>
          <a:xfrm>
            <a:off x="1331640" y="4709673"/>
            <a:ext cx="6840759" cy="830997"/>
          </a:xfrm>
          <a:prstGeom prst="rect">
            <a:avLst/>
          </a:prstGeom>
        </p:spPr>
        <p:txBody>
          <a:bodyPr wrap="square">
            <a:spAutoFit/>
          </a:bodyPr>
          <a:lstStyle/>
          <a:p>
            <a:pPr algn="just"/>
            <a:r>
              <a:rPr lang="en-US" sz="1600" dirty="0" smtClean="0">
                <a:latin typeface="Times New Roman"/>
                <a:cs typeface="Times New Roman"/>
              </a:rPr>
              <a:t>The distance-redshift relation from the BAO method on galaxy surveys. This plot shows DV (z)/</a:t>
            </a:r>
            <a:r>
              <a:rPr lang="en-US" sz="1600" dirty="0" err="1" smtClean="0">
                <a:latin typeface="Times New Roman"/>
                <a:cs typeface="Times New Roman"/>
              </a:rPr>
              <a:t>r</a:t>
            </a:r>
            <a:r>
              <a:rPr lang="en-US" sz="1600" baseline="-25000" dirty="0" err="1" smtClean="0">
                <a:latin typeface="Times New Roman"/>
                <a:cs typeface="Times New Roman"/>
              </a:rPr>
              <a:t>d</a:t>
            </a:r>
            <a:r>
              <a:rPr lang="en-US" sz="1600" dirty="0" smtClean="0">
                <a:latin typeface="Times New Roman"/>
                <a:cs typeface="Times New Roman"/>
              </a:rPr>
              <a:t> versus z measured from from galaxy surveys, divided by the best-fit flat LCDM prediction from the Planck data.</a:t>
            </a:r>
            <a:endParaRPr lang="en-US" sz="1600" dirty="0">
              <a:latin typeface="Times New Roman"/>
              <a:cs typeface="Times New Roman"/>
            </a:endParaRPr>
          </a:p>
        </p:txBody>
      </p:sp>
      <p:pic>
        <p:nvPicPr>
          <p:cNvPr id="16" name="Imagen 15" descr="screen-capture-38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274592"/>
            <a:ext cx="4572000" cy="3306536"/>
          </a:xfrm>
          <a:prstGeom prst="rect">
            <a:avLst/>
          </a:prstGeom>
        </p:spPr>
      </p:pic>
    </p:spTree>
    <p:extLst>
      <p:ext uri="{BB962C8B-B14F-4D97-AF65-F5344CB8AC3E}">
        <p14:creationId xmlns:p14="http://schemas.microsoft.com/office/powerpoint/2010/main" val="3212624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275856" y="313492"/>
            <a:ext cx="2578601" cy="523220"/>
          </a:xfrm>
          <a:prstGeom prst="rect">
            <a:avLst/>
          </a:prstGeom>
          <a:noFill/>
        </p:spPr>
        <p:txBody>
          <a:bodyPr wrap="none" rtlCol="0">
            <a:spAutoFit/>
          </a:bodyPr>
          <a:lstStyle/>
          <a:p>
            <a:r>
              <a:rPr lang="en-US" sz="2800" b="1" dirty="0" smtClean="0">
                <a:solidFill>
                  <a:srgbClr val="FF6600"/>
                </a:solidFill>
                <a:latin typeface="Times New Roman"/>
                <a:cs typeface="Times New Roman"/>
              </a:rPr>
              <a:t>Physics of BAO</a:t>
            </a:r>
            <a:endParaRPr lang="en-US" sz="2800" b="1" dirty="0">
              <a:solidFill>
                <a:srgbClr val="FF6600"/>
              </a:solidFill>
              <a:latin typeface="Times New Roman"/>
              <a:cs typeface="Times New Roman"/>
            </a:endParaRPr>
          </a:p>
        </p:txBody>
      </p:sp>
      <p:sp>
        <p:nvSpPr>
          <p:cNvPr id="5" name="Rectángulo 4"/>
          <p:cNvSpPr/>
          <p:nvPr/>
        </p:nvSpPr>
        <p:spPr>
          <a:xfrm>
            <a:off x="144016" y="5013176"/>
            <a:ext cx="8820472" cy="1600438"/>
          </a:xfrm>
          <a:prstGeom prst="rect">
            <a:avLst/>
          </a:prstGeom>
        </p:spPr>
        <p:txBody>
          <a:bodyPr wrap="square">
            <a:spAutoFit/>
          </a:bodyPr>
          <a:lstStyle/>
          <a:p>
            <a:pPr algn="just"/>
            <a:r>
              <a:rPr lang="en-US" sz="1400" dirty="0" smtClean="0">
                <a:latin typeface="Times New Roman"/>
                <a:cs typeface="Times New Roman"/>
              </a:rPr>
              <a:t>A pictorial explanation of how the BAO shifts and broadened since the early universe to the present day. In each panel, we show a thin slice of a simulated cosmological density field. (top left) In the early universe, the initial densities are very smooth. We mark the acoustic feature with a ring of 150 </a:t>
            </a:r>
            <a:r>
              <a:rPr lang="en-US" sz="1400" dirty="0" err="1" smtClean="0">
                <a:latin typeface="Times New Roman"/>
                <a:cs typeface="Times New Roman"/>
              </a:rPr>
              <a:t>Mpc</a:t>
            </a:r>
            <a:r>
              <a:rPr lang="en-US" sz="1400" dirty="0" smtClean="0">
                <a:latin typeface="Times New Roman"/>
                <a:cs typeface="Times New Roman"/>
              </a:rPr>
              <a:t> radius from the central points. A Gaussian with the same </a:t>
            </a:r>
            <a:r>
              <a:rPr lang="en-US" sz="1400" dirty="0" err="1" smtClean="0">
                <a:latin typeface="Times New Roman"/>
                <a:cs typeface="Times New Roman"/>
              </a:rPr>
              <a:t>rms</a:t>
            </a:r>
            <a:r>
              <a:rPr lang="en-US" sz="1400" dirty="0" smtClean="0">
                <a:latin typeface="Times New Roman"/>
                <a:cs typeface="Times New Roman"/>
              </a:rPr>
              <a:t> width as the radial distribution of the black points from the centroid of the blue points is shown in the inset. (top right) We evolve the particles to the present day, here by the </a:t>
            </a:r>
            <a:r>
              <a:rPr lang="en-US" sz="1400" dirty="0" err="1" smtClean="0">
                <a:latin typeface="Times New Roman"/>
                <a:cs typeface="Times New Roman"/>
              </a:rPr>
              <a:t>Zel'dovich</a:t>
            </a:r>
            <a:r>
              <a:rPr lang="en-US" sz="1400" dirty="0" smtClean="0">
                <a:latin typeface="Times New Roman"/>
                <a:cs typeface="Times New Roman"/>
              </a:rPr>
              <a:t> approximation. The red circle shows the initial radius of the ring, centered on the current centroid of the blue points. The large-scale velocity field has caused the black points to spread out; this causes the acoustic feature to be broader (</a:t>
            </a:r>
            <a:r>
              <a:rPr lang="es-ES" sz="1400" dirty="0" err="1" smtClean="0">
                <a:latin typeface="Times New Roman"/>
                <a:cs typeface="Times New Roman"/>
              </a:rPr>
              <a:t>Padmanabhan</a:t>
            </a:r>
            <a:r>
              <a:rPr lang="es-ES" sz="1400" dirty="0" smtClean="0">
                <a:latin typeface="Times New Roman"/>
                <a:cs typeface="Times New Roman"/>
              </a:rPr>
              <a:t> 2012).</a:t>
            </a:r>
            <a:endParaRPr lang="en-US" sz="1400" dirty="0">
              <a:latin typeface="Times New Roman"/>
              <a:cs typeface="Times New Roman"/>
            </a:endParaRPr>
          </a:p>
        </p:txBody>
      </p:sp>
      <p:pic>
        <p:nvPicPr>
          <p:cNvPr id="6" name="Imagen 5" descr="screen-capture-38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4" y="1586880"/>
            <a:ext cx="9098857" cy="3168352"/>
          </a:xfrm>
          <a:prstGeom prst="rect">
            <a:avLst/>
          </a:prstGeom>
        </p:spPr>
      </p:pic>
      <p:pic>
        <p:nvPicPr>
          <p:cNvPr id="7" name="Imagen 6" descr="screen-capture-206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1586880"/>
            <a:ext cx="4608512" cy="3122240"/>
          </a:xfrm>
          <a:prstGeom prst="rect">
            <a:avLst/>
          </a:prstGeom>
        </p:spPr>
      </p:pic>
    </p:spTree>
    <p:extLst>
      <p:ext uri="{BB962C8B-B14F-4D97-AF65-F5344CB8AC3E}">
        <p14:creationId xmlns:p14="http://schemas.microsoft.com/office/powerpoint/2010/main" val="1469252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776"/>
            <a:ext cx="8229600" cy="1143000"/>
          </a:xfrm>
        </p:spPr>
        <p:txBody>
          <a:bodyPr>
            <a:normAutofit/>
          </a:bodyPr>
          <a:lstStyle/>
          <a:p>
            <a:r>
              <a:rPr lang="en-US" sz="3600" b="1" dirty="0" smtClean="0">
                <a:solidFill>
                  <a:srgbClr val="008000"/>
                </a:solidFill>
                <a:latin typeface="Times New Roman"/>
                <a:cs typeface="Times New Roman"/>
              </a:rPr>
              <a:t>Motivation</a:t>
            </a:r>
            <a:endParaRPr lang="en-US" sz="3600" b="1" dirty="0">
              <a:solidFill>
                <a:srgbClr val="008000"/>
              </a:solidFill>
              <a:latin typeface="Times New Roman"/>
              <a:cs typeface="Times New Roman"/>
            </a:endParaRPr>
          </a:p>
        </p:txBody>
      </p:sp>
      <p:sp>
        <p:nvSpPr>
          <p:cNvPr id="3" name="Marcador de contenido 2"/>
          <p:cNvSpPr>
            <a:spLocks noGrp="1"/>
          </p:cNvSpPr>
          <p:nvPr>
            <p:ph idx="1"/>
          </p:nvPr>
        </p:nvSpPr>
        <p:spPr>
          <a:xfrm>
            <a:off x="323528" y="1711349"/>
            <a:ext cx="8229600" cy="4525963"/>
          </a:xfrm>
        </p:spPr>
        <p:txBody>
          <a:bodyPr>
            <a:normAutofit/>
          </a:bodyPr>
          <a:lstStyle/>
          <a:p>
            <a:pPr algn="just"/>
            <a:r>
              <a:rPr lang="en-US" sz="2000" dirty="0" smtClean="0">
                <a:latin typeface="Times New Roman"/>
                <a:cs typeface="Times New Roman"/>
              </a:rPr>
              <a:t>Modeling non-linearity and galaxy bias to use BAO, RSDs, weak-lensing and the power spectrum broad-band shape at the 0.1-1% level.</a:t>
            </a:r>
          </a:p>
          <a:p>
            <a:pPr algn="just"/>
            <a:r>
              <a:rPr lang="en-US" sz="2000" dirty="0" smtClean="0">
                <a:latin typeface="Times New Roman"/>
                <a:cs typeface="Times New Roman"/>
              </a:rPr>
              <a:t>Using Halo Abundance Matching for accurate modeling of galaxy bias</a:t>
            </a:r>
          </a:p>
          <a:p>
            <a:pPr algn="just"/>
            <a:r>
              <a:rPr lang="en-US" sz="2000" dirty="0" smtClean="0">
                <a:latin typeface="Times New Roman"/>
                <a:cs typeface="Times New Roman"/>
              </a:rPr>
              <a:t>Providing clustering and bias model useful </a:t>
            </a:r>
            <a:endParaRPr lang="en-US" sz="2000" dirty="0">
              <a:latin typeface="Times New Roman"/>
              <a:cs typeface="Times New Roman"/>
            </a:endParaRPr>
          </a:p>
          <a:p>
            <a:pPr marL="0" indent="0" algn="just">
              <a:lnSpc>
                <a:spcPct val="80000"/>
              </a:lnSpc>
              <a:buNone/>
            </a:pPr>
            <a:r>
              <a:rPr lang="en-US" sz="2000" dirty="0" smtClean="0">
                <a:latin typeface="Times New Roman"/>
                <a:cs typeface="Times New Roman"/>
              </a:rPr>
              <a:t>      to compare with perturbation theory predictions</a:t>
            </a:r>
          </a:p>
          <a:p>
            <a:pPr marL="0" indent="0" algn="just">
              <a:lnSpc>
                <a:spcPct val="80000"/>
              </a:lnSpc>
              <a:buNone/>
            </a:pPr>
            <a:r>
              <a:rPr lang="en-US" sz="2000" dirty="0">
                <a:latin typeface="Times New Roman"/>
                <a:cs typeface="Times New Roman"/>
              </a:rPr>
              <a:t> </a:t>
            </a:r>
            <a:r>
              <a:rPr lang="en-US" sz="2000" dirty="0" smtClean="0">
                <a:latin typeface="Times New Roman"/>
                <a:cs typeface="Times New Roman"/>
              </a:rPr>
              <a:t>     to facilitate the massive production of mock </a:t>
            </a:r>
          </a:p>
          <a:p>
            <a:pPr marL="0" indent="0" algn="just">
              <a:lnSpc>
                <a:spcPct val="80000"/>
              </a:lnSpc>
              <a:buNone/>
            </a:pPr>
            <a:r>
              <a:rPr lang="en-US" sz="2000" dirty="0">
                <a:latin typeface="Times New Roman"/>
                <a:cs typeface="Times New Roman"/>
              </a:rPr>
              <a:t> </a:t>
            </a:r>
            <a:r>
              <a:rPr lang="en-US" sz="2000" dirty="0" smtClean="0">
                <a:latin typeface="Times New Roman"/>
                <a:cs typeface="Times New Roman"/>
              </a:rPr>
              <a:t>     galaxy catalogs (PATCHY + </a:t>
            </a:r>
            <a:r>
              <a:rPr lang="en-US" sz="2000" dirty="0" err="1" smtClean="0">
                <a:latin typeface="Times New Roman"/>
                <a:cs typeface="Times New Roman"/>
              </a:rPr>
              <a:t>BigMultiDark</a:t>
            </a:r>
            <a:r>
              <a:rPr lang="en-US" sz="2000" dirty="0" smtClean="0">
                <a:latin typeface="Times New Roman"/>
                <a:cs typeface="Times New Roman"/>
              </a:rPr>
              <a:t>).</a:t>
            </a:r>
          </a:p>
          <a:p>
            <a:pPr algn="just"/>
            <a:r>
              <a:rPr lang="en-US" sz="2000" b="1" dirty="0" smtClean="0">
                <a:solidFill>
                  <a:srgbClr val="FF0000"/>
                </a:solidFill>
                <a:latin typeface="Times New Roman"/>
                <a:cs typeface="Times New Roman"/>
              </a:rPr>
              <a:t>In particular, studying BAO systematics: </a:t>
            </a:r>
          </a:p>
          <a:p>
            <a:pPr marL="0" indent="0" algn="just">
              <a:buNone/>
            </a:pPr>
            <a:r>
              <a:rPr lang="en-US" sz="2000" b="1" dirty="0">
                <a:solidFill>
                  <a:srgbClr val="FF0000"/>
                </a:solidFill>
                <a:latin typeface="Times New Roman"/>
                <a:cs typeface="Times New Roman"/>
              </a:rPr>
              <a:t> </a:t>
            </a:r>
            <a:r>
              <a:rPr lang="en-US" sz="2000" b="1" dirty="0" smtClean="0">
                <a:solidFill>
                  <a:srgbClr val="FF0000"/>
                </a:solidFill>
                <a:latin typeface="Times New Roman"/>
                <a:cs typeface="Times New Roman"/>
              </a:rPr>
              <a:t>     shift and damping for biased tracers.</a:t>
            </a:r>
            <a:endParaRPr lang="en-US" sz="2000" b="1" dirty="0">
              <a:solidFill>
                <a:srgbClr val="FF0000"/>
              </a:solidFill>
              <a:latin typeface="Times New Roman"/>
              <a:cs typeface="Times New Roman"/>
            </a:endParaRPr>
          </a:p>
        </p:txBody>
      </p:sp>
      <p:pic>
        <p:nvPicPr>
          <p:cNvPr id="4" name="Imagen 3"/>
          <p:cNvPicPr>
            <a:picLocks noChangeAspect="1"/>
          </p:cNvPicPr>
          <p:nvPr/>
        </p:nvPicPr>
        <p:blipFill>
          <a:blip r:embed="rId2"/>
          <a:stretch>
            <a:fillRect/>
          </a:stretch>
        </p:blipFill>
        <p:spPr>
          <a:xfrm>
            <a:off x="5776350" y="2924944"/>
            <a:ext cx="2910450" cy="3157811"/>
          </a:xfrm>
          <a:prstGeom prst="rect">
            <a:avLst/>
          </a:prstGeom>
        </p:spPr>
      </p:pic>
    </p:spTree>
    <p:extLst>
      <p:ext uri="{BB962C8B-B14F-4D97-AF65-F5344CB8AC3E}">
        <p14:creationId xmlns:p14="http://schemas.microsoft.com/office/powerpoint/2010/main" val="31786947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descr="BigMD_slice_through_mostmassivehal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18" y="-118078"/>
            <a:ext cx="7075470" cy="7075470"/>
          </a:xfrm>
          <a:prstGeom prst="rect">
            <a:avLst/>
          </a:prstGeom>
        </p:spPr>
      </p:pic>
      <p:pic>
        <p:nvPicPr>
          <p:cNvPr id="7" name="Imagen 6"/>
          <p:cNvPicPr>
            <a:picLocks noChangeAspect="1"/>
          </p:cNvPicPr>
          <p:nvPr/>
        </p:nvPicPr>
        <p:blipFill>
          <a:blip r:embed="rId3"/>
          <a:stretch>
            <a:fillRect/>
          </a:stretch>
        </p:blipFill>
        <p:spPr>
          <a:xfrm>
            <a:off x="1620120" y="2420888"/>
            <a:ext cx="4032000" cy="2269453"/>
          </a:xfrm>
          <a:prstGeom prst="rect">
            <a:avLst/>
          </a:prstGeom>
        </p:spPr>
      </p:pic>
      <p:sp>
        <p:nvSpPr>
          <p:cNvPr id="8" name="CuadroTexto 15"/>
          <p:cNvSpPr txBox="1">
            <a:spLocks noChangeArrowheads="1"/>
          </p:cNvSpPr>
          <p:nvPr/>
        </p:nvSpPr>
        <p:spPr bwMode="auto">
          <a:xfrm rot="16200000" flipH="1">
            <a:off x="-366598" y="3199996"/>
            <a:ext cx="928459" cy="307777"/>
          </a:xfrm>
          <a:prstGeom prst="rect">
            <a:avLst/>
          </a:prstGeom>
          <a:noFill/>
          <a:ln w="9525">
            <a:noFill/>
            <a:miter lim="800000"/>
            <a:headEnd/>
            <a:tailEnd/>
          </a:ln>
        </p:spPr>
        <p:txBody>
          <a:bodyPr wrap="none">
            <a:prstTxWarp prst="textNoShape">
              <a:avLst/>
            </a:prstTxWarp>
            <a:spAutoFit/>
          </a:bodyPr>
          <a:lstStyle/>
          <a:p>
            <a:r>
              <a:rPr lang="en-US" sz="1400" b="1" dirty="0" smtClean="0">
                <a:solidFill>
                  <a:srgbClr val="FFFFFF"/>
                </a:solidFill>
                <a:latin typeface="Times New Roman"/>
                <a:cs typeface="Times New Roman"/>
              </a:rPr>
              <a:t>2.5 </a:t>
            </a:r>
            <a:r>
              <a:rPr lang="en-US" sz="1400" b="1" dirty="0" err="1" smtClean="0">
                <a:solidFill>
                  <a:srgbClr val="FFFFFF"/>
                </a:solidFill>
                <a:latin typeface="Times New Roman"/>
                <a:cs typeface="Times New Roman"/>
              </a:rPr>
              <a:t>Gpc</a:t>
            </a:r>
            <a:r>
              <a:rPr lang="en-US" sz="1400" b="1" dirty="0">
                <a:solidFill>
                  <a:srgbClr val="FFFFFF"/>
                </a:solidFill>
                <a:latin typeface="Times New Roman"/>
                <a:cs typeface="Times New Roman"/>
              </a:rPr>
              <a:t>/h</a:t>
            </a:r>
          </a:p>
        </p:txBody>
      </p:sp>
      <p:cxnSp>
        <p:nvCxnSpPr>
          <p:cNvPr id="9" name="Conector recto de flecha 8"/>
          <p:cNvCxnSpPr/>
          <p:nvPr/>
        </p:nvCxnSpPr>
        <p:spPr>
          <a:xfrm flipH="1" flipV="1">
            <a:off x="104326" y="22261"/>
            <a:ext cx="3178" cy="2825188"/>
          </a:xfrm>
          <a:prstGeom prst="straightConnector1">
            <a:avLst/>
          </a:prstGeom>
          <a:ln w="190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0" name="Conector recto de flecha 9"/>
          <p:cNvCxnSpPr/>
          <p:nvPr/>
        </p:nvCxnSpPr>
        <p:spPr>
          <a:xfrm>
            <a:off x="107504" y="3933056"/>
            <a:ext cx="0" cy="2821960"/>
          </a:xfrm>
          <a:prstGeom prst="straightConnector1">
            <a:avLst/>
          </a:prstGeom>
          <a:ln w="190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2" name="CuadroTexto 18"/>
          <p:cNvSpPr txBox="1">
            <a:spLocks noChangeArrowheads="1"/>
          </p:cNvSpPr>
          <p:nvPr/>
        </p:nvSpPr>
        <p:spPr bwMode="auto">
          <a:xfrm>
            <a:off x="5508104" y="5949280"/>
            <a:ext cx="1314189" cy="307777"/>
          </a:xfrm>
          <a:prstGeom prst="rect">
            <a:avLst/>
          </a:prstGeom>
          <a:noFill/>
          <a:ln w="9525">
            <a:noFill/>
            <a:miter lim="800000"/>
            <a:headEnd/>
            <a:tailEnd/>
          </a:ln>
        </p:spPr>
        <p:txBody>
          <a:bodyPr wrap="none">
            <a:prstTxWarp prst="textNoShape">
              <a:avLst/>
            </a:prstTxWarp>
            <a:spAutoFit/>
          </a:bodyPr>
          <a:lstStyle/>
          <a:p>
            <a:r>
              <a:rPr lang="en-US" sz="1400" dirty="0" smtClean="0">
                <a:solidFill>
                  <a:srgbClr val="FFFFFF"/>
                </a:solidFill>
                <a:latin typeface="Times New Roman"/>
                <a:cs typeface="Times New Roman"/>
              </a:rPr>
              <a:t>4.7 </a:t>
            </a:r>
            <a:r>
              <a:rPr lang="en-US" sz="1400" dirty="0">
                <a:solidFill>
                  <a:srgbClr val="FFFFFF"/>
                </a:solidFill>
                <a:latin typeface="Times New Roman"/>
                <a:cs typeface="Times New Roman"/>
              </a:rPr>
              <a:t>10</a:t>
            </a:r>
            <a:r>
              <a:rPr lang="en-US" sz="1400" baseline="30000" dirty="0">
                <a:solidFill>
                  <a:srgbClr val="FFFFFF"/>
                </a:solidFill>
                <a:latin typeface="Times New Roman"/>
                <a:cs typeface="Times New Roman"/>
              </a:rPr>
              <a:t>15</a:t>
            </a:r>
            <a:r>
              <a:rPr lang="en-US" sz="1400" dirty="0">
                <a:solidFill>
                  <a:srgbClr val="FFFFFF"/>
                </a:solidFill>
                <a:latin typeface="Times New Roman"/>
                <a:cs typeface="Times New Roman"/>
              </a:rPr>
              <a:t> h</a:t>
            </a:r>
            <a:r>
              <a:rPr lang="en-US" sz="1400" baseline="30000" dirty="0">
                <a:solidFill>
                  <a:srgbClr val="FFFFFF"/>
                </a:solidFill>
                <a:latin typeface="Times New Roman"/>
                <a:cs typeface="Times New Roman"/>
              </a:rPr>
              <a:t>-1</a:t>
            </a:r>
            <a:r>
              <a:rPr lang="en-US" sz="1400" dirty="0">
                <a:solidFill>
                  <a:srgbClr val="FFFFFF"/>
                </a:solidFill>
                <a:latin typeface="Times New Roman"/>
                <a:cs typeface="Times New Roman"/>
              </a:rPr>
              <a:t>M</a:t>
            </a:r>
            <a:r>
              <a:rPr lang="en-US" sz="1400" baseline="-25000" dirty="0">
                <a:solidFill>
                  <a:srgbClr val="FFFFFF"/>
                </a:solidFill>
                <a:latin typeface="Times New Roman"/>
                <a:cs typeface="Times New Roman"/>
              </a:rPr>
              <a:t>sun</a:t>
            </a:r>
            <a:endParaRPr lang="en-US" sz="1400" dirty="0">
              <a:solidFill>
                <a:srgbClr val="FFFFFF"/>
              </a:solidFill>
              <a:latin typeface="Times New Roman"/>
              <a:cs typeface="Times New Roman"/>
            </a:endParaRPr>
          </a:p>
        </p:txBody>
      </p:sp>
      <p:sp>
        <p:nvSpPr>
          <p:cNvPr id="13" name="CuadroTexto 22"/>
          <p:cNvSpPr txBox="1">
            <a:spLocks noChangeArrowheads="1"/>
          </p:cNvSpPr>
          <p:nvPr/>
        </p:nvSpPr>
        <p:spPr bwMode="auto">
          <a:xfrm>
            <a:off x="274766" y="5373216"/>
            <a:ext cx="2056998" cy="369332"/>
          </a:xfrm>
          <a:prstGeom prst="rect">
            <a:avLst/>
          </a:prstGeom>
          <a:noFill/>
          <a:ln w="9525">
            <a:noFill/>
            <a:miter lim="800000"/>
            <a:headEnd/>
            <a:tailEnd/>
          </a:ln>
        </p:spPr>
        <p:txBody>
          <a:bodyPr wrap="none">
            <a:prstTxWarp prst="textNoShape">
              <a:avLst/>
            </a:prstTxWarp>
            <a:spAutoFit/>
          </a:bodyPr>
          <a:lstStyle/>
          <a:p>
            <a:r>
              <a:rPr lang="en-US" b="1" dirty="0" smtClean="0">
                <a:solidFill>
                  <a:schemeClr val="bg1"/>
                </a:solidFill>
                <a:latin typeface="Times New Roman"/>
                <a:cs typeface="Times New Roman"/>
              </a:rPr>
              <a:t>New </a:t>
            </a:r>
            <a:r>
              <a:rPr lang="en-US" b="1" dirty="0" err="1" smtClean="0">
                <a:solidFill>
                  <a:schemeClr val="bg1"/>
                </a:solidFill>
                <a:latin typeface="Times New Roman"/>
                <a:cs typeface="Times New Roman"/>
              </a:rPr>
              <a:t>BigMD</a:t>
            </a:r>
            <a:r>
              <a:rPr lang="en-US" b="1" dirty="0" smtClean="0">
                <a:solidFill>
                  <a:schemeClr val="bg1"/>
                </a:solidFill>
                <a:latin typeface="Times New Roman"/>
                <a:cs typeface="Times New Roman"/>
              </a:rPr>
              <a:t> Runs:</a:t>
            </a:r>
            <a:r>
              <a:rPr lang="en-US" b="1" baseline="30000" dirty="0" smtClean="0">
                <a:solidFill>
                  <a:schemeClr val="bg1"/>
                </a:solidFill>
                <a:latin typeface="Times New Roman"/>
                <a:cs typeface="Times New Roman"/>
              </a:rPr>
              <a:t> </a:t>
            </a:r>
            <a:endParaRPr lang="en-US" b="1" dirty="0">
              <a:solidFill>
                <a:schemeClr val="bg1"/>
              </a:solidFill>
              <a:latin typeface="Times New Roman"/>
              <a:cs typeface="Times New Roman"/>
            </a:endParaRPr>
          </a:p>
        </p:txBody>
      </p:sp>
      <p:sp>
        <p:nvSpPr>
          <p:cNvPr id="17" name="CuadroTexto 21"/>
          <p:cNvSpPr txBox="1">
            <a:spLocks noChangeArrowheads="1"/>
          </p:cNvSpPr>
          <p:nvPr/>
        </p:nvSpPr>
        <p:spPr bwMode="auto">
          <a:xfrm>
            <a:off x="381360" y="5733256"/>
            <a:ext cx="5198752" cy="661720"/>
          </a:xfrm>
          <a:prstGeom prst="rect">
            <a:avLst/>
          </a:prstGeom>
          <a:noFill/>
          <a:ln w="9525">
            <a:noFill/>
            <a:miter lim="800000"/>
            <a:headEnd/>
            <a:tailEnd/>
          </a:ln>
        </p:spPr>
        <p:txBody>
          <a:bodyPr wrap="square" anchor="b">
            <a:prstTxWarp prst="textNoShape">
              <a:avLst/>
            </a:prstTxWarp>
            <a:spAutoFit/>
          </a:bodyPr>
          <a:lstStyle/>
          <a:p>
            <a:pPr algn="just">
              <a:spcAft>
                <a:spcPts val="600"/>
              </a:spcAft>
            </a:pPr>
            <a:r>
              <a:rPr lang="en-US" sz="1600" dirty="0" err="1">
                <a:solidFill>
                  <a:srgbClr val="FFFFFF"/>
                </a:solidFill>
                <a:latin typeface="Times New Roman"/>
                <a:cs typeface="Times New Roman"/>
              </a:rPr>
              <a:t>L</a:t>
            </a:r>
            <a:r>
              <a:rPr lang="en-US" sz="1600" baseline="-25000" dirty="0" err="1">
                <a:solidFill>
                  <a:srgbClr val="FFFFFF"/>
                </a:solidFill>
                <a:latin typeface="Times New Roman"/>
                <a:cs typeface="Times New Roman"/>
              </a:rPr>
              <a:t>box</a:t>
            </a:r>
            <a:r>
              <a:rPr lang="en-US" sz="1600" dirty="0">
                <a:solidFill>
                  <a:srgbClr val="FFFFFF"/>
                </a:solidFill>
                <a:latin typeface="Times New Roman"/>
                <a:cs typeface="Times New Roman"/>
              </a:rPr>
              <a:t>= </a:t>
            </a:r>
            <a:r>
              <a:rPr lang="en-US" sz="1600" dirty="0" smtClean="0">
                <a:solidFill>
                  <a:srgbClr val="FFFFFF"/>
                </a:solidFill>
                <a:latin typeface="Times New Roman"/>
                <a:cs typeface="Times New Roman"/>
              </a:rPr>
              <a:t>2500 </a:t>
            </a:r>
            <a:r>
              <a:rPr lang="en-US" sz="1600" dirty="0">
                <a:solidFill>
                  <a:srgbClr val="FFFFFF"/>
                </a:solidFill>
                <a:latin typeface="Times New Roman"/>
                <a:cs typeface="Times New Roman"/>
              </a:rPr>
              <a:t>h</a:t>
            </a:r>
            <a:r>
              <a:rPr lang="en-US" sz="1600" baseline="30000" dirty="0">
                <a:solidFill>
                  <a:srgbClr val="FFFFFF"/>
                </a:solidFill>
                <a:latin typeface="Times New Roman"/>
                <a:cs typeface="Times New Roman"/>
              </a:rPr>
              <a:t>-1 </a:t>
            </a:r>
            <a:r>
              <a:rPr lang="en-US" sz="1600" dirty="0" err="1" smtClean="0">
                <a:solidFill>
                  <a:srgbClr val="FFFFFF"/>
                </a:solidFill>
                <a:latin typeface="Times New Roman"/>
                <a:cs typeface="Times New Roman"/>
              </a:rPr>
              <a:t>Mpc</a:t>
            </a:r>
            <a:r>
              <a:rPr lang="en-US" sz="1600" dirty="0" smtClean="0">
                <a:solidFill>
                  <a:srgbClr val="FFFFFF"/>
                </a:solidFill>
                <a:latin typeface="Times New Roman"/>
                <a:cs typeface="Times New Roman"/>
              </a:rPr>
              <a:t>; </a:t>
            </a:r>
            <a:r>
              <a:rPr lang="en-US" sz="1600" baseline="-25000" dirty="0" smtClean="0">
                <a:solidFill>
                  <a:srgbClr val="FFFFFF"/>
                </a:solidFill>
                <a:latin typeface="Times New Roman"/>
                <a:cs typeface="Times New Roman"/>
              </a:rPr>
              <a:t> </a:t>
            </a:r>
            <a:r>
              <a:rPr lang="en-US" sz="1600" dirty="0" smtClean="0">
                <a:solidFill>
                  <a:srgbClr val="FFFFFF"/>
                </a:solidFill>
                <a:latin typeface="Times New Roman"/>
                <a:cs typeface="Times New Roman"/>
              </a:rPr>
              <a:t> </a:t>
            </a:r>
            <a:r>
              <a:rPr lang="en-US" sz="1600" dirty="0" err="1" smtClean="0">
                <a:solidFill>
                  <a:srgbClr val="FFFFFF"/>
                </a:solidFill>
                <a:latin typeface="Times New Roman"/>
                <a:cs typeface="Times New Roman"/>
              </a:rPr>
              <a:t>N</a:t>
            </a:r>
            <a:r>
              <a:rPr lang="en-US" sz="1600" baseline="-25000" dirty="0" err="1" smtClean="0">
                <a:solidFill>
                  <a:srgbClr val="FFFFFF"/>
                </a:solidFill>
                <a:latin typeface="Times New Roman"/>
                <a:cs typeface="Times New Roman"/>
              </a:rPr>
              <a:t>part</a:t>
            </a:r>
            <a:r>
              <a:rPr lang="en-US" sz="1600" dirty="0">
                <a:solidFill>
                  <a:srgbClr val="FFFFFF"/>
                </a:solidFill>
                <a:latin typeface="Times New Roman"/>
                <a:cs typeface="Times New Roman"/>
              </a:rPr>
              <a:t>= </a:t>
            </a:r>
            <a:r>
              <a:rPr lang="en-US" sz="1600" dirty="0" smtClean="0">
                <a:solidFill>
                  <a:srgbClr val="FFFFFF"/>
                </a:solidFill>
                <a:latin typeface="Times New Roman"/>
                <a:cs typeface="Times New Roman"/>
              </a:rPr>
              <a:t>3840</a:t>
            </a:r>
            <a:r>
              <a:rPr lang="en-US" sz="1600" baseline="30000" dirty="0" smtClean="0">
                <a:solidFill>
                  <a:srgbClr val="FFFFFF"/>
                </a:solidFill>
                <a:latin typeface="Times New Roman"/>
                <a:cs typeface="Times New Roman"/>
              </a:rPr>
              <a:t>3</a:t>
            </a:r>
            <a:endParaRPr lang="en-US" sz="1600" baseline="30000" dirty="0">
              <a:solidFill>
                <a:srgbClr val="FFFFFF"/>
              </a:solidFill>
              <a:latin typeface="Times New Roman"/>
              <a:cs typeface="Times New Roman"/>
            </a:endParaRPr>
          </a:p>
          <a:p>
            <a:pPr algn="just">
              <a:spcAft>
                <a:spcPts val="600"/>
              </a:spcAft>
            </a:pPr>
            <a:r>
              <a:rPr lang="en-US" sz="1600" dirty="0">
                <a:solidFill>
                  <a:srgbClr val="FFFFFF"/>
                </a:solidFill>
                <a:latin typeface="Times New Roman"/>
                <a:cs typeface="Times New Roman"/>
              </a:rPr>
              <a:t>Force res.= </a:t>
            </a:r>
            <a:r>
              <a:rPr lang="en-US" sz="1600" dirty="0" smtClean="0">
                <a:solidFill>
                  <a:srgbClr val="FFFFFF"/>
                </a:solidFill>
                <a:latin typeface="Times New Roman"/>
                <a:cs typeface="Times New Roman"/>
              </a:rPr>
              <a:t>10 </a:t>
            </a:r>
            <a:r>
              <a:rPr lang="en-US" sz="1600" dirty="0" err="1" smtClean="0">
                <a:solidFill>
                  <a:srgbClr val="FFFFFF"/>
                </a:solidFill>
                <a:latin typeface="Times New Roman"/>
                <a:cs typeface="Times New Roman"/>
              </a:rPr>
              <a:t>kpc</a:t>
            </a:r>
            <a:r>
              <a:rPr lang="en-US" sz="1600" dirty="0" smtClean="0">
                <a:solidFill>
                  <a:srgbClr val="FFFFFF"/>
                </a:solidFill>
                <a:latin typeface="Times New Roman"/>
                <a:cs typeface="Times New Roman"/>
              </a:rPr>
              <a:t>/h </a:t>
            </a:r>
            <a:r>
              <a:rPr lang="en-US" sz="1600" dirty="0" err="1" smtClean="0">
                <a:solidFill>
                  <a:srgbClr val="FFFFFF"/>
                </a:solidFill>
                <a:latin typeface="Times New Roman"/>
                <a:cs typeface="Times New Roman"/>
              </a:rPr>
              <a:t>comoving</a:t>
            </a:r>
            <a:r>
              <a:rPr lang="en-US" sz="1600" dirty="0" smtClean="0">
                <a:solidFill>
                  <a:srgbClr val="FFFFFF"/>
                </a:solidFill>
                <a:latin typeface="Times New Roman"/>
                <a:cs typeface="Times New Roman"/>
              </a:rPr>
              <a:t>;  </a:t>
            </a:r>
            <a:r>
              <a:rPr lang="en-US" sz="1600" dirty="0" err="1" smtClean="0">
                <a:solidFill>
                  <a:srgbClr val="FFFFFF"/>
                </a:solidFill>
                <a:latin typeface="Times New Roman"/>
                <a:cs typeface="Times New Roman"/>
              </a:rPr>
              <a:t>M</a:t>
            </a:r>
            <a:r>
              <a:rPr lang="en-US" sz="1600" baseline="-25000" dirty="0" err="1" smtClean="0">
                <a:solidFill>
                  <a:srgbClr val="FFFFFF"/>
                </a:solidFill>
                <a:latin typeface="Times New Roman"/>
                <a:cs typeface="Times New Roman"/>
              </a:rPr>
              <a:t>part</a:t>
            </a:r>
            <a:r>
              <a:rPr lang="en-US" sz="1600" dirty="0" smtClean="0">
                <a:solidFill>
                  <a:srgbClr val="FFFFFF"/>
                </a:solidFill>
                <a:latin typeface="Times New Roman"/>
                <a:cs typeface="Times New Roman"/>
              </a:rPr>
              <a:t>=</a:t>
            </a:r>
            <a:r>
              <a:rPr lang="es-ES" sz="1600" dirty="0" smtClean="0">
                <a:solidFill>
                  <a:srgbClr val="FFFFFF"/>
                </a:solidFill>
                <a:latin typeface="Times New Roman"/>
                <a:cs typeface="Times New Roman"/>
              </a:rPr>
              <a:t>2.08</a:t>
            </a:r>
            <a:r>
              <a:rPr lang="en-US" sz="1600" dirty="0" smtClean="0">
                <a:solidFill>
                  <a:srgbClr val="FFFFFF"/>
                </a:solidFill>
                <a:latin typeface="Times New Roman"/>
                <a:cs typeface="Times New Roman"/>
              </a:rPr>
              <a:t> 10</a:t>
            </a:r>
            <a:r>
              <a:rPr lang="en-US" sz="1600" baseline="30000" dirty="0" smtClean="0">
                <a:solidFill>
                  <a:srgbClr val="FFFFFF"/>
                </a:solidFill>
                <a:latin typeface="Times New Roman"/>
                <a:cs typeface="Times New Roman"/>
              </a:rPr>
              <a:t>10 </a:t>
            </a:r>
            <a:r>
              <a:rPr lang="en-US" sz="1600" dirty="0">
                <a:solidFill>
                  <a:srgbClr val="FFFFFF"/>
                </a:solidFill>
                <a:latin typeface="Times New Roman"/>
                <a:cs typeface="Times New Roman"/>
              </a:rPr>
              <a:t>h</a:t>
            </a:r>
            <a:r>
              <a:rPr lang="en-US" sz="1600" baseline="30000" dirty="0">
                <a:solidFill>
                  <a:srgbClr val="FFFFFF"/>
                </a:solidFill>
                <a:latin typeface="Times New Roman"/>
                <a:cs typeface="Times New Roman"/>
              </a:rPr>
              <a:t>-1 </a:t>
            </a:r>
            <a:r>
              <a:rPr lang="en-US" sz="1600" dirty="0" err="1">
                <a:solidFill>
                  <a:srgbClr val="FFFFFF"/>
                </a:solidFill>
                <a:latin typeface="Times New Roman"/>
                <a:cs typeface="Times New Roman"/>
              </a:rPr>
              <a:t>M</a:t>
            </a:r>
            <a:r>
              <a:rPr lang="en-US" sz="1600" baseline="-25000" dirty="0" err="1">
                <a:solidFill>
                  <a:srgbClr val="FFFFFF"/>
                </a:solidFill>
                <a:latin typeface="Times New Roman"/>
                <a:cs typeface="Times New Roman"/>
              </a:rPr>
              <a:t>sun</a:t>
            </a:r>
            <a:r>
              <a:rPr lang="en-US" sz="1600" dirty="0">
                <a:solidFill>
                  <a:srgbClr val="FFFFFF"/>
                </a:solidFill>
                <a:latin typeface="Times New Roman"/>
                <a:cs typeface="Times New Roman"/>
              </a:rPr>
              <a:t>  </a:t>
            </a:r>
          </a:p>
        </p:txBody>
      </p:sp>
      <p:sp>
        <p:nvSpPr>
          <p:cNvPr id="44" name="Elipse 43"/>
          <p:cNvSpPr/>
          <p:nvPr/>
        </p:nvSpPr>
        <p:spPr>
          <a:xfrm>
            <a:off x="6084168" y="5607824"/>
            <a:ext cx="288032" cy="326284"/>
          </a:xfrm>
          <a:prstGeom prst="ellipse">
            <a:avLst/>
          </a:prstGeom>
          <a:noFill/>
          <a:ln w="2222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CuadroTexto 5"/>
          <p:cNvSpPr txBox="1"/>
          <p:nvPr/>
        </p:nvSpPr>
        <p:spPr>
          <a:xfrm>
            <a:off x="2051720" y="2586390"/>
            <a:ext cx="2669320" cy="338554"/>
          </a:xfrm>
          <a:prstGeom prst="rect">
            <a:avLst/>
          </a:prstGeom>
          <a:noFill/>
        </p:spPr>
        <p:txBody>
          <a:bodyPr wrap="none" rtlCol="0">
            <a:spAutoFit/>
          </a:bodyPr>
          <a:lstStyle/>
          <a:p>
            <a:r>
              <a:rPr lang="es-ES" sz="1600" b="1" dirty="0" err="1">
                <a:solidFill>
                  <a:srgbClr val="FFFF00"/>
                </a:solidFill>
                <a:latin typeface="Times New Roman"/>
                <a:cs typeface="Times New Roman"/>
              </a:rPr>
              <a:t>SuperMUC</a:t>
            </a:r>
            <a:r>
              <a:rPr lang="es-ES" sz="1600" b="1" dirty="0">
                <a:solidFill>
                  <a:srgbClr val="FFFF00"/>
                </a:solidFill>
                <a:latin typeface="Times New Roman"/>
                <a:cs typeface="Times New Roman"/>
              </a:rPr>
              <a:t> </a:t>
            </a:r>
            <a:r>
              <a:rPr lang="es-ES" sz="1600" dirty="0" err="1">
                <a:solidFill>
                  <a:srgbClr val="FFFF00"/>
                </a:solidFill>
                <a:latin typeface="Times New Roman"/>
                <a:cs typeface="Times New Roman"/>
              </a:rPr>
              <a:t>Petascale</a:t>
            </a:r>
            <a:r>
              <a:rPr lang="es-ES" sz="1600" dirty="0">
                <a:solidFill>
                  <a:srgbClr val="FFFF00"/>
                </a:solidFill>
                <a:latin typeface="Times New Roman"/>
                <a:cs typeface="Times New Roman"/>
              </a:rPr>
              <a:t> </a:t>
            </a:r>
            <a:r>
              <a:rPr lang="es-ES" sz="1600" dirty="0" err="1">
                <a:solidFill>
                  <a:srgbClr val="FFFF00"/>
                </a:solidFill>
                <a:latin typeface="Times New Roman"/>
                <a:cs typeface="Times New Roman"/>
              </a:rPr>
              <a:t>System</a:t>
            </a:r>
            <a:endParaRPr lang="es-ES" sz="1600" dirty="0">
              <a:solidFill>
                <a:srgbClr val="FFFF00"/>
              </a:solidFill>
              <a:latin typeface="Times New Roman"/>
              <a:cs typeface="Times New Roman"/>
            </a:endParaRPr>
          </a:p>
        </p:txBody>
      </p:sp>
      <p:sp>
        <p:nvSpPr>
          <p:cNvPr id="21" name="CuadroTexto 20"/>
          <p:cNvSpPr txBox="1"/>
          <p:nvPr/>
        </p:nvSpPr>
        <p:spPr>
          <a:xfrm>
            <a:off x="1547664" y="2348880"/>
            <a:ext cx="3237673" cy="369332"/>
          </a:xfrm>
          <a:prstGeom prst="rect">
            <a:avLst/>
          </a:prstGeom>
          <a:noFill/>
        </p:spPr>
        <p:txBody>
          <a:bodyPr wrap="none" rtlCol="0">
            <a:spAutoFit/>
          </a:bodyPr>
          <a:lstStyle/>
          <a:p>
            <a:r>
              <a:rPr lang="es-ES" b="1" dirty="0" err="1">
                <a:solidFill>
                  <a:srgbClr val="FFFF00"/>
                </a:solidFill>
              </a:rPr>
              <a:t>Europe's</a:t>
            </a:r>
            <a:r>
              <a:rPr lang="es-ES" b="1" dirty="0">
                <a:solidFill>
                  <a:srgbClr val="FFFF00"/>
                </a:solidFill>
              </a:rPr>
              <a:t> </a:t>
            </a:r>
            <a:r>
              <a:rPr lang="es-ES" b="1" dirty="0" err="1">
                <a:solidFill>
                  <a:srgbClr val="FFFF00"/>
                </a:solidFill>
              </a:rPr>
              <a:t>fastest</a:t>
            </a:r>
            <a:r>
              <a:rPr lang="es-ES" b="1" dirty="0">
                <a:solidFill>
                  <a:srgbClr val="FFFF00"/>
                </a:solidFill>
              </a:rPr>
              <a:t> </a:t>
            </a:r>
            <a:r>
              <a:rPr lang="es-ES" b="1" dirty="0" err="1" smtClean="0">
                <a:solidFill>
                  <a:srgbClr val="FFFF00"/>
                </a:solidFill>
              </a:rPr>
              <a:t>supercomputer</a:t>
            </a:r>
            <a:endParaRPr lang="es-ES" dirty="0">
              <a:solidFill>
                <a:srgbClr val="FFFF00"/>
              </a:solidFill>
            </a:endParaRPr>
          </a:p>
        </p:txBody>
      </p:sp>
      <p:pic>
        <p:nvPicPr>
          <p:cNvPr id="22" name="Imagen 21" descr="screen-capture-15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272" y="1628800"/>
            <a:ext cx="2051973" cy="213662"/>
          </a:xfrm>
          <a:prstGeom prst="rect">
            <a:avLst/>
          </a:prstGeom>
        </p:spPr>
      </p:pic>
      <p:pic>
        <p:nvPicPr>
          <p:cNvPr id="18" name="Imagen 3" descr="screen-capture-7.png"/>
          <p:cNvPicPr>
            <a:picLocks noChangeAspect="1"/>
          </p:cNvPicPr>
          <p:nvPr/>
        </p:nvPicPr>
        <p:blipFill>
          <a:blip r:embed="rId5"/>
          <a:srcRect/>
          <a:stretch>
            <a:fillRect/>
          </a:stretch>
        </p:blipFill>
        <p:spPr bwMode="auto">
          <a:xfrm>
            <a:off x="7442358" y="332656"/>
            <a:ext cx="1167062" cy="571861"/>
          </a:xfrm>
          <a:prstGeom prst="rect">
            <a:avLst/>
          </a:prstGeom>
          <a:noFill/>
          <a:ln w="9525">
            <a:noFill/>
            <a:miter lim="800000"/>
            <a:headEnd/>
            <a:tailEnd/>
          </a:ln>
        </p:spPr>
      </p:pic>
      <p:pic>
        <p:nvPicPr>
          <p:cNvPr id="23" name="Imagen 22" descr="Unknown.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7358" y="4165270"/>
            <a:ext cx="682394" cy="487866"/>
          </a:xfrm>
          <a:prstGeom prst="rect">
            <a:avLst/>
          </a:prstGeom>
        </p:spPr>
      </p:pic>
      <p:sp>
        <p:nvSpPr>
          <p:cNvPr id="25" name="CuadroTexto 24"/>
          <p:cNvSpPr txBox="1"/>
          <p:nvPr/>
        </p:nvSpPr>
        <p:spPr>
          <a:xfrm>
            <a:off x="6372200" y="1835532"/>
            <a:ext cx="3312368" cy="369332"/>
          </a:xfrm>
          <a:prstGeom prst="rect">
            <a:avLst/>
          </a:prstGeom>
          <a:noFill/>
        </p:spPr>
        <p:txBody>
          <a:bodyPr wrap="square" rtlCol="0">
            <a:spAutoFit/>
          </a:bodyPr>
          <a:lstStyle/>
          <a:p>
            <a:pPr algn="ctr"/>
            <a:r>
              <a:rPr lang="en-US" b="1" i="1" dirty="0" err="1" smtClean="0">
                <a:solidFill>
                  <a:schemeClr val="tx2">
                    <a:lumMod val="60000"/>
                    <a:lumOff val="40000"/>
                  </a:schemeClr>
                </a:solidFill>
                <a:latin typeface="Times New Roman"/>
                <a:cs typeface="Times New Roman"/>
              </a:rPr>
              <a:t>www.multidark.org</a:t>
            </a:r>
            <a:endParaRPr lang="en-US" b="1" i="1" dirty="0">
              <a:solidFill>
                <a:schemeClr val="tx2">
                  <a:lumMod val="60000"/>
                  <a:lumOff val="40000"/>
                </a:schemeClr>
              </a:solidFill>
              <a:latin typeface="Times New Roman"/>
              <a:cs typeface="Times New Roman"/>
            </a:endParaRPr>
          </a:p>
        </p:txBody>
      </p:sp>
    </p:spTree>
    <p:extLst>
      <p:ext uri="{BB962C8B-B14F-4D97-AF65-F5344CB8AC3E}">
        <p14:creationId xmlns:p14="http://schemas.microsoft.com/office/powerpoint/2010/main" val="11101096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6372200" y="4869160"/>
            <a:ext cx="86942" cy="1908210"/>
          </a:xfrm>
          <a:prstGeom prst="rect">
            <a:avLst/>
          </a:prstGeom>
          <a:solidFill>
            <a:schemeClr val="tx1"/>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22" name="CuadroTexto 21"/>
          <p:cNvSpPr txBox="1"/>
          <p:nvPr/>
        </p:nvSpPr>
        <p:spPr>
          <a:xfrm>
            <a:off x="2112137" y="260648"/>
            <a:ext cx="947695" cy="523220"/>
          </a:xfrm>
          <a:prstGeom prst="rect">
            <a:avLst/>
          </a:prstGeom>
          <a:noFill/>
        </p:spPr>
        <p:txBody>
          <a:bodyPr wrap="none" rtlCol="0">
            <a:spAutoFit/>
          </a:bodyPr>
          <a:lstStyle/>
          <a:p>
            <a:pPr algn="r"/>
            <a:r>
              <a:rPr lang="es-ES" sz="1400" dirty="0">
                <a:latin typeface="Times New Roman"/>
                <a:cs typeface="Times New Roman"/>
              </a:rPr>
              <a:t>z</a:t>
            </a:r>
            <a:r>
              <a:rPr lang="es-ES" sz="1400" dirty="0" smtClean="0">
                <a:latin typeface="Times New Roman"/>
                <a:cs typeface="Times New Roman"/>
              </a:rPr>
              <a:t>=0.57</a:t>
            </a:r>
          </a:p>
          <a:p>
            <a:pPr algn="r"/>
            <a:r>
              <a:rPr lang="es-ES" sz="1400" dirty="0" smtClean="0">
                <a:latin typeface="Times New Roman"/>
                <a:cs typeface="Times New Roman"/>
              </a:rPr>
              <a:t>14M halos</a:t>
            </a:r>
            <a:endParaRPr lang="es-ES" sz="1400" dirty="0">
              <a:latin typeface="Times New Roman"/>
              <a:cs typeface="Times New Roman"/>
            </a:endParaRPr>
          </a:p>
        </p:txBody>
      </p:sp>
      <p:sp>
        <p:nvSpPr>
          <p:cNvPr id="23" name="CuadroTexto 22"/>
          <p:cNvSpPr txBox="1"/>
          <p:nvPr/>
        </p:nvSpPr>
        <p:spPr>
          <a:xfrm>
            <a:off x="3422874" y="4077072"/>
            <a:ext cx="2128307" cy="338554"/>
          </a:xfrm>
          <a:prstGeom prst="rect">
            <a:avLst/>
          </a:prstGeom>
          <a:noFill/>
        </p:spPr>
        <p:txBody>
          <a:bodyPr wrap="none" rtlCol="0">
            <a:spAutoFit/>
          </a:bodyPr>
          <a:lstStyle/>
          <a:p>
            <a:pPr algn="just"/>
            <a:r>
              <a:rPr lang="es-ES" sz="1600" dirty="0" smtClean="0">
                <a:solidFill>
                  <a:schemeClr val="bg1"/>
                </a:solidFill>
                <a:latin typeface="Times New Roman"/>
                <a:cs typeface="Times New Roman"/>
              </a:rPr>
              <a:t> </a:t>
            </a:r>
            <a:r>
              <a:rPr lang="en-US" sz="1600" dirty="0" smtClean="0">
                <a:solidFill>
                  <a:srgbClr val="FF0000"/>
                </a:solidFill>
                <a:latin typeface="Times New Roman"/>
                <a:cs typeface="Times New Roman"/>
              </a:rPr>
              <a:t>First BOSS light-cone! </a:t>
            </a:r>
            <a:endParaRPr lang="en-US" sz="1600" dirty="0">
              <a:solidFill>
                <a:srgbClr val="FF0000"/>
              </a:solidFill>
              <a:latin typeface="Times New Roman"/>
              <a:cs typeface="Times New Roman"/>
            </a:endParaRPr>
          </a:p>
        </p:txBody>
      </p:sp>
      <p:pic>
        <p:nvPicPr>
          <p:cNvPr id="21" name="Imagen 20" descr="screen-capture-1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257" y="1484784"/>
            <a:ext cx="2232247" cy="232434"/>
          </a:xfrm>
          <a:prstGeom prst="rect">
            <a:avLst/>
          </a:prstGeom>
        </p:spPr>
      </p:pic>
      <p:sp>
        <p:nvSpPr>
          <p:cNvPr id="25" name="CuadroTexto 24"/>
          <p:cNvSpPr txBox="1"/>
          <p:nvPr/>
        </p:nvSpPr>
        <p:spPr>
          <a:xfrm>
            <a:off x="6300192" y="5981218"/>
            <a:ext cx="3312368" cy="400110"/>
          </a:xfrm>
          <a:prstGeom prst="rect">
            <a:avLst/>
          </a:prstGeom>
          <a:noFill/>
        </p:spPr>
        <p:txBody>
          <a:bodyPr wrap="square" rtlCol="0">
            <a:spAutoFit/>
          </a:bodyPr>
          <a:lstStyle/>
          <a:p>
            <a:pPr algn="ctr"/>
            <a:r>
              <a:rPr lang="en-US" sz="2000" i="1" dirty="0" err="1" smtClean="0">
                <a:solidFill>
                  <a:schemeClr val="tx2">
                    <a:lumMod val="60000"/>
                    <a:lumOff val="40000"/>
                  </a:schemeClr>
                </a:solidFill>
                <a:latin typeface="Times New Roman"/>
                <a:cs typeface="Times New Roman"/>
              </a:rPr>
              <a:t>www.multidark.org</a:t>
            </a:r>
            <a:endParaRPr lang="en-US" sz="2000" i="1" dirty="0">
              <a:solidFill>
                <a:schemeClr val="tx2">
                  <a:lumMod val="60000"/>
                  <a:lumOff val="40000"/>
                </a:schemeClr>
              </a:solidFill>
              <a:latin typeface="Times New Roman"/>
              <a:cs typeface="Times New Roman"/>
            </a:endParaRPr>
          </a:p>
        </p:txBody>
      </p:sp>
      <p:pic>
        <p:nvPicPr>
          <p:cNvPr id="3" name="Imagen 2" descr="screen-capture-2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453621"/>
            <a:ext cx="6738958" cy="5287747"/>
          </a:xfrm>
          <a:prstGeom prst="rect">
            <a:avLst/>
          </a:prstGeom>
        </p:spPr>
      </p:pic>
      <p:sp>
        <p:nvSpPr>
          <p:cNvPr id="16" name="Título 1"/>
          <p:cNvSpPr txBox="1">
            <a:spLocks/>
          </p:cNvSpPr>
          <p:nvPr/>
        </p:nvSpPr>
        <p:spPr>
          <a:xfrm>
            <a:off x="611560" y="116632"/>
            <a:ext cx="8064896" cy="129614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sz="2000" b="1" dirty="0" smtClean="0">
                <a:solidFill>
                  <a:srgbClr val="FF6600"/>
                </a:solidFill>
                <a:latin typeface="Times New Roman"/>
                <a:cs typeface="Times New Roman"/>
              </a:rPr>
              <a:t>The New Suite of </a:t>
            </a:r>
            <a:r>
              <a:rPr lang="en-US" sz="2000" b="1" dirty="0" err="1" smtClean="0">
                <a:solidFill>
                  <a:srgbClr val="FF6600"/>
                </a:solidFill>
                <a:latin typeface="Times New Roman"/>
                <a:cs typeface="Times New Roman"/>
              </a:rPr>
              <a:t>MultiDark</a:t>
            </a:r>
            <a:r>
              <a:rPr lang="en-US" sz="2000" b="1" dirty="0" smtClean="0">
                <a:solidFill>
                  <a:srgbClr val="FF6600"/>
                </a:solidFill>
                <a:latin typeface="Times New Roman"/>
                <a:cs typeface="Times New Roman"/>
              </a:rPr>
              <a:t> Simulations for Large Surveys</a:t>
            </a:r>
            <a:br>
              <a:rPr lang="en-US" sz="2000" b="1" dirty="0" smtClean="0">
                <a:solidFill>
                  <a:srgbClr val="FF6600"/>
                </a:solidFill>
                <a:latin typeface="Times New Roman"/>
                <a:cs typeface="Times New Roman"/>
              </a:rPr>
            </a:br>
            <a:r>
              <a:rPr lang="en-US" sz="2000" b="1" dirty="0" smtClean="0">
                <a:solidFill>
                  <a:schemeClr val="bg1"/>
                </a:solidFill>
                <a:latin typeface="Times New Roman"/>
                <a:cs typeface="Times New Roman"/>
              </a:rPr>
              <a:t>&gt;&gt; The </a:t>
            </a:r>
            <a:r>
              <a:rPr lang="en-US" sz="2000" b="1" dirty="0" err="1" smtClean="0">
                <a:solidFill>
                  <a:schemeClr val="bg1"/>
                </a:solidFill>
                <a:latin typeface="Times New Roman"/>
                <a:cs typeface="Times New Roman"/>
              </a:rPr>
              <a:t>BigMD</a:t>
            </a:r>
            <a:r>
              <a:rPr lang="en-US" sz="2000" b="1" dirty="0" smtClean="0">
                <a:solidFill>
                  <a:schemeClr val="bg1"/>
                </a:solidFill>
                <a:latin typeface="Times New Roman"/>
                <a:cs typeface="Times New Roman"/>
              </a:rPr>
              <a:t> Project &lt;&lt;</a:t>
            </a:r>
            <a:r>
              <a:rPr lang="en-US" sz="2000" dirty="0" smtClean="0">
                <a:solidFill>
                  <a:schemeClr val="bg1"/>
                </a:solidFill>
                <a:latin typeface="Times New Roman"/>
                <a:cs typeface="Times New Roman"/>
              </a:rPr>
              <a:t/>
            </a:r>
            <a:br>
              <a:rPr lang="en-US" sz="2000" dirty="0" smtClean="0">
                <a:solidFill>
                  <a:schemeClr val="bg1"/>
                </a:solidFill>
                <a:latin typeface="Times New Roman"/>
                <a:cs typeface="Times New Roman"/>
              </a:rPr>
            </a:br>
            <a:endParaRPr lang="en-US" sz="2000" dirty="0" smtClean="0">
              <a:solidFill>
                <a:schemeClr val="bg1"/>
              </a:solidFill>
              <a:latin typeface="Times New Roman"/>
              <a:cs typeface="Times New Roman"/>
            </a:endParaRPr>
          </a:p>
        </p:txBody>
      </p:sp>
      <p:pic>
        <p:nvPicPr>
          <p:cNvPr id="2" name="Imagen 1" descr="screen-capture-2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248" y="1772816"/>
            <a:ext cx="2349500" cy="4203700"/>
          </a:xfrm>
          <a:prstGeom prst="rect">
            <a:avLst/>
          </a:prstGeom>
        </p:spPr>
      </p:pic>
    </p:spTree>
    <p:extLst>
      <p:ext uri="{BB962C8B-B14F-4D97-AF65-F5344CB8AC3E}">
        <p14:creationId xmlns:p14="http://schemas.microsoft.com/office/powerpoint/2010/main" val="5183761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descr="screen-capture-3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200"/>
            <a:ext cx="9144000" cy="5670556"/>
          </a:xfrm>
          <a:prstGeom prst="rect">
            <a:avLst/>
          </a:prstGeom>
        </p:spPr>
      </p:pic>
    </p:spTree>
    <p:extLst>
      <p:ext uri="{BB962C8B-B14F-4D97-AF65-F5344CB8AC3E}">
        <p14:creationId xmlns:p14="http://schemas.microsoft.com/office/powerpoint/2010/main" val="3584069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uadroTexto 4"/>
          <p:cNvSpPr txBox="1"/>
          <p:nvPr/>
        </p:nvSpPr>
        <p:spPr>
          <a:xfrm>
            <a:off x="3203848" y="260648"/>
            <a:ext cx="3057540" cy="523220"/>
          </a:xfrm>
          <a:prstGeom prst="rect">
            <a:avLst/>
          </a:prstGeom>
          <a:noFill/>
        </p:spPr>
        <p:txBody>
          <a:bodyPr wrap="none" rtlCol="0">
            <a:spAutoFit/>
          </a:bodyPr>
          <a:lstStyle/>
          <a:p>
            <a:r>
              <a:rPr lang="en-US" sz="2800" i="1" dirty="0" err="1" smtClean="0">
                <a:solidFill>
                  <a:srgbClr val="FF6600"/>
                </a:solidFill>
                <a:latin typeface="Times New Roman"/>
                <a:cs typeface="Times New Roman"/>
              </a:rPr>
              <a:t>www.multidark.org</a:t>
            </a:r>
            <a:endParaRPr lang="en-US" sz="2800" i="1" dirty="0">
              <a:solidFill>
                <a:srgbClr val="FF6600"/>
              </a:solidFill>
              <a:latin typeface="Times New Roman"/>
              <a:cs typeface="Times New Roman"/>
            </a:endParaRPr>
          </a:p>
        </p:txBody>
      </p:sp>
      <p:pic>
        <p:nvPicPr>
          <p:cNvPr id="2" name="Imagen 1" descr="screen-capture-8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0" y="1062654"/>
            <a:ext cx="8460432" cy="5135828"/>
          </a:xfrm>
          <a:prstGeom prst="rect">
            <a:avLst/>
          </a:prstGeom>
        </p:spPr>
      </p:pic>
    </p:spTree>
    <p:extLst>
      <p:ext uri="{BB962C8B-B14F-4D97-AF65-F5344CB8AC3E}">
        <p14:creationId xmlns:p14="http://schemas.microsoft.com/office/powerpoint/2010/main" val="36110735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ítulo 1"/>
          <p:cNvSpPr>
            <a:spLocks noGrp="1"/>
          </p:cNvSpPr>
          <p:nvPr>
            <p:ph type="ctrTitle"/>
          </p:nvPr>
        </p:nvSpPr>
        <p:spPr>
          <a:xfrm>
            <a:off x="611560" y="-315416"/>
            <a:ext cx="8064896" cy="1584176"/>
          </a:xfrm>
        </p:spPr>
        <p:txBody>
          <a:bodyPr>
            <a:normAutofit/>
          </a:bodyPr>
          <a:lstStyle/>
          <a:p>
            <a:pPr>
              <a:lnSpc>
                <a:spcPct val="110000"/>
              </a:lnSpc>
            </a:pPr>
            <a:r>
              <a:rPr lang="en-US" sz="2000" b="1" dirty="0" smtClean="0">
                <a:solidFill>
                  <a:srgbClr val="FF6600"/>
                </a:solidFill>
                <a:latin typeface="Times New Roman"/>
                <a:cs typeface="Times New Roman"/>
              </a:rPr>
              <a:t/>
            </a:r>
            <a:br>
              <a:rPr lang="en-US" sz="2000" b="1" dirty="0" smtClean="0">
                <a:solidFill>
                  <a:srgbClr val="FF6600"/>
                </a:solidFill>
                <a:latin typeface="Times New Roman"/>
                <a:cs typeface="Times New Roman"/>
              </a:rPr>
            </a:br>
            <a:r>
              <a:rPr lang="en-US" sz="2000" b="1" dirty="0" smtClean="0">
                <a:solidFill>
                  <a:srgbClr val="FF6600"/>
                </a:solidFill>
                <a:latin typeface="Times New Roman"/>
                <a:cs typeface="Times New Roman"/>
              </a:rPr>
              <a:t>&gt;&gt; The </a:t>
            </a:r>
            <a:r>
              <a:rPr lang="en-US" sz="2000" b="1" dirty="0" err="1" smtClean="0">
                <a:solidFill>
                  <a:srgbClr val="FF6600"/>
                </a:solidFill>
                <a:latin typeface="Times New Roman"/>
                <a:cs typeface="Times New Roman"/>
              </a:rPr>
              <a:t>BigMD</a:t>
            </a:r>
            <a:r>
              <a:rPr lang="en-US" sz="2000" b="1" dirty="0" smtClean="0">
                <a:solidFill>
                  <a:srgbClr val="FF6600"/>
                </a:solidFill>
                <a:latin typeface="Times New Roman"/>
                <a:cs typeface="Times New Roman"/>
              </a:rPr>
              <a:t> Project &lt;&lt;</a:t>
            </a:r>
            <a:r>
              <a:rPr lang="en-US" sz="2000" dirty="0" smtClean="0">
                <a:solidFill>
                  <a:srgbClr val="FF6600"/>
                </a:solidFill>
                <a:latin typeface="Times New Roman"/>
                <a:cs typeface="Times New Roman"/>
              </a:rPr>
              <a:t/>
            </a:r>
            <a:br>
              <a:rPr lang="en-US" sz="2000" dirty="0" smtClean="0">
                <a:solidFill>
                  <a:srgbClr val="FF6600"/>
                </a:solidFill>
                <a:latin typeface="Times New Roman"/>
                <a:cs typeface="Times New Roman"/>
              </a:rPr>
            </a:br>
            <a:endParaRPr lang="en-US" sz="2000" dirty="0" smtClean="0">
              <a:solidFill>
                <a:srgbClr val="FF6600"/>
              </a:solidFill>
              <a:latin typeface="Times New Roman"/>
              <a:cs typeface="Times New Roman"/>
            </a:endParaRPr>
          </a:p>
        </p:txBody>
      </p:sp>
      <p:pic>
        <p:nvPicPr>
          <p:cNvPr id="3" name="Imagen 2" descr="Yepes-sigma8n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1738" y="908720"/>
            <a:ext cx="4770822" cy="6174000"/>
          </a:xfrm>
          <a:prstGeom prst="rect">
            <a:avLst/>
          </a:prstGeom>
        </p:spPr>
      </p:pic>
      <p:pic>
        <p:nvPicPr>
          <p:cNvPr id="4" name="Imagen 3" descr="Yepes-halo-mass-resolu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14" y="908720"/>
            <a:ext cx="4770822" cy="6174000"/>
          </a:xfrm>
          <a:prstGeom prst="rect">
            <a:avLst/>
          </a:prstGeom>
        </p:spPr>
      </p:pic>
      <p:sp>
        <p:nvSpPr>
          <p:cNvPr id="25" name="CuadroTexto 24"/>
          <p:cNvSpPr txBox="1"/>
          <p:nvPr/>
        </p:nvSpPr>
        <p:spPr>
          <a:xfrm>
            <a:off x="2987824" y="692696"/>
            <a:ext cx="3312368" cy="400110"/>
          </a:xfrm>
          <a:prstGeom prst="rect">
            <a:avLst/>
          </a:prstGeom>
          <a:noFill/>
        </p:spPr>
        <p:txBody>
          <a:bodyPr wrap="square" rtlCol="0">
            <a:spAutoFit/>
          </a:bodyPr>
          <a:lstStyle/>
          <a:p>
            <a:pPr algn="ctr"/>
            <a:r>
              <a:rPr lang="en-US" sz="2000" i="1" dirty="0" err="1" smtClean="0">
                <a:solidFill>
                  <a:srgbClr val="FFFFFF"/>
                </a:solidFill>
                <a:latin typeface="Times New Roman"/>
                <a:cs typeface="Times New Roman"/>
              </a:rPr>
              <a:t>www.multidark.org</a:t>
            </a:r>
            <a:endParaRPr lang="en-US" sz="2000" i="1" dirty="0">
              <a:solidFill>
                <a:srgbClr val="FFFFFF"/>
              </a:solidFill>
              <a:latin typeface="Times New Roman"/>
              <a:cs typeface="Times New Roman"/>
            </a:endParaRPr>
          </a:p>
        </p:txBody>
      </p:sp>
      <p:sp>
        <p:nvSpPr>
          <p:cNvPr id="15" name="Rectángulo 14"/>
          <p:cNvSpPr/>
          <p:nvPr/>
        </p:nvSpPr>
        <p:spPr>
          <a:xfrm>
            <a:off x="539552" y="6002704"/>
            <a:ext cx="8568952" cy="738664"/>
          </a:xfrm>
          <a:prstGeom prst="rect">
            <a:avLst/>
          </a:prstGeom>
        </p:spPr>
        <p:txBody>
          <a:bodyPr wrap="square">
            <a:spAutoFit/>
          </a:bodyPr>
          <a:lstStyle/>
          <a:p>
            <a:r>
              <a:rPr lang="en-US" sz="1400" dirty="0" smtClean="0">
                <a:solidFill>
                  <a:schemeClr val="bg1"/>
                </a:solidFill>
                <a:latin typeface="Times New Roman"/>
                <a:cs typeface="Times New Roman"/>
              </a:rPr>
              <a:t>Simulation and Cosmological parameters of our </a:t>
            </a:r>
            <a:r>
              <a:rPr lang="en-US" sz="1400" dirty="0" err="1" smtClean="0">
                <a:solidFill>
                  <a:schemeClr val="bg1"/>
                </a:solidFill>
                <a:latin typeface="Times New Roman"/>
                <a:cs typeface="Times New Roman"/>
              </a:rPr>
              <a:t>MultiDark</a:t>
            </a:r>
            <a:r>
              <a:rPr lang="en-US" sz="1400" dirty="0" smtClean="0">
                <a:solidFill>
                  <a:schemeClr val="bg1"/>
                </a:solidFill>
                <a:latin typeface="Times New Roman"/>
                <a:cs typeface="Times New Roman"/>
              </a:rPr>
              <a:t> boxes in comparison with other large simulations run by different groups. The size of the circles shown in the left panel corresponds to the inverse of the force resolution adopted for each simulation. The contour levels in the right panel correspond to the 68% and 95% CL from Planck.</a:t>
            </a:r>
            <a:endParaRPr lang="en-US" sz="1400" dirty="0">
              <a:solidFill>
                <a:schemeClr val="bg1"/>
              </a:solidFill>
              <a:latin typeface="Times New Roman"/>
              <a:cs typeface="Times New Roman"/>
            </a:endParaRPr>
          </a:p>
        </p:txBody>
      </p:sp>
      <p:sp>
        <p:nvSpPr>
          <p:cNvPr id="18" name="CuadroTexto 17"/>
          <p:cNvSpPr txBox="1"/>
          <p:nvPr/>
        </p:nvSpPr>
        <p:spPr>
          <a:xfrm>
            <a:off x="7668344" y="3861048"/>
            <a:ext cx="1064251" cy="261610"/>
          </a:xfrm>
          <a:prstGeom prst="rect">
            <a:avLst/>
          </a:prstGeom>
          <a:noFill/>
        </p:spPr>
        <p:txBody>
          <a:bodyPr wrap="none" rtlCol="0">
            <a:spAutoFit/>
          </a:bodyPr>
          <a:lstStyle/>
          <a:p>
            <a:r>
              <a:rPr lang="es-ES" sz="1100" dirty="0" smtClean="0">
                <a:solidFill>
                  <a:srgbClr val="660099"/>
                </a:solidFill>
              </a:rPr>
              <a:t>/BigMDPlanck1</a:t>
            </a:r>
            <a:endParaRPr lang="es-ES" sz="1100" dirty="0">
              <a:solidFill>
                <a:srgbClr val="660099"/>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kcomp_halos_2lpt_zel_al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563192"/>
            <a:ext cx="4885331" cy="6322192"/>
          </a:xfrm>
          <a:prstGeom prst="rect">
            <a:avLst/>
          </a:prstGeom>
        </p:spPr>
      </p:pic>
      <p:pic>
        <p:nvPicPr>
          <p:cNvPr id="7" name="Imagen 6" descr="correlation3.5.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181" y="1224965"/>
            <a:ext cx="5012347" cy="5012347"/>
          </a:xfrm>
          <a:prstGeom prst="rect">
            <a:avLst/>
          </a:prstGeom>
        </p:spPr>
      </p:pic>
      <p:sp>
        <p:nvSpPr>
          <p:cNvPr id="10" name="CuadroTexto 9"/>
          <p:cNvSpPr txBox="1"/>
          <p:nvPr/>
        </p:nvSpPr>
        <p:spPr>
          <a:xfrm>
            <a:off x="2771800" y="260648"/>
            <a:ext cx="4306011" cy="400110"/>
          </a:xfrm>
          <a:prstGeom prst="rect">
            <a:avLst/>
          </a:prstGeom>
          <a:noFill/>
        </p:spPr>
        <p:txBody>
          <a:bodyPr wrap="none" rtlCol="0">
            <a:spAutoFit/>
          </a:bodyPr>
          <a:lstStyle/>
          <a:p>
            <a:r>
              <a:rPr lang="en-US" sz="2000" b="1" dirty="0" err="1" smtClean="0">
                <a:solidFill>
                  <a:srgbClr val="FF6600"/>
                </a:solidFill>
                <a:latin typeface="Times New Roman"/>
                <a:cs typeface="Times New Roman"/>
              </a:rPr>
              <a:t>Zeldovich</a:t>
            </a:r>
            <a:r>
              <a:rPr lang="en-US" sz="2000" b="1" dirty="0" smtClean="0">
                <a:solidFill>
                  <a:srgbClr val="FF6600"/>
                </a:solidFill>
                <a:latin typeface="Times New Roman"/>
                <a:cs typeface="Times New Roman"/>
              </a:rPr>
              <a:t> vs. 2LPT Initial Conditions</a:t>
            </a:r>
            <a:endParaRPr lang="en-US" sz="2000" b="1" dirty="0">
              <a:solidFill>
                <a:srgbClr val="FF6600"/>
              </a:solidFill>
              <a:latin typeface="Times New Roman"/>
              <a:cs typeface="Times New Roman"/>
            </a:endParaRPr>
          </a:p>
        </p:txBody>
      </p:sp>
    </p:spTree>
    <p:extLst>
      <p:ext uri="{BB962C8B-B14F-4D97-AF65-F5344CB8AC3E}">
        <p14:creationId xmlns:p14="http://schemas.microsoft.com/office/powerpoint/2010/main" val="21919133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Slide Number Placeholder 3"/>
          <p:cNvSpPr>
            <a:spLocks noGrp="1"/>
          </p:cNvSpPr>
          <p:nvPr>
            <p:ph type="sldNum" sz="quarter" idx="10"/>
          </p:nvPr>
        </p:nvSpPr>
        <p:spPr>
          <a:noFill/>
        </p:spPr>
        <p:txBody>
          <a:bodyPr/>
          <a:lstStyle/>
          <a:p>
            <a:fld id="{9A294356-F84B-4FE2-AD26-405037DC6487}" type="slidenum">
              <a:rPr lang="en-US" smtClean="0"/>
              <a:pPr/>
              <a:t>2</a:t>
            </a:fld>
            <a:endParaRPr lang="en-US" dirty="0" smtClean="0"/>
          </a:p>
        </p:txBody>
      </p:sp>
      <p:sp>
        <p:nvSpPr>
          <p:cNvPr id="8" name="Rectangle 2"/>
          <p:cNvSpPr txBox="1">
            <a:spLocks noChangeArrowheads="1"/>
          </p:cNvSpPr>
          <p:nvPr/>
        </p:nvSpPr>
        <p:spPr bwMode="auto">
          <a:xfrm>
            <a:off x="1060565" y="-182984"/>
            <a:ext cx="7399867" cy="803672"/>
          </a:xfrm>
          <a:prstGeom prst="rect">
            <a:avLst/>
          </a:prstGeom>
          <a:noFill/>
          <a:ln w="12700">
            <a:noFill/>
            <a:miter lim="800000"/>
            <a:headEnd/>
            <a:tailEnd/>
          </a:ln>
          <a:effectLst/>
        </p:spPr>
        <p:txBody>
          <a:bodyPr lIns="95638" tIns="46980" rIns="95638" bIns="46980" anchor="ctr"/>
          <a:lstStyle/>
          <a:p>
            <a:pPr algn="ctr" defTabSz="966702">
              <a:lnSpc>
                <a:spcPct val="85000"/>
              </a:lnSpc>
              <a:defRPr/>
            </a:pPr>
            <a:r>
              <a:rPr lang="en-US" sz="2800" b="1" dirty="0" smtClean="0">
                <a:solidFill>
                  <a:srgbClr val="008000"/>
                </a:solidFill>
                <a:effectLst>
                  <a:outerShdw blurRad="38100" dist="38100" dir="2700000" algn="tl">
                    <a:srgbClr val="C0C0C0"/>
                  </a:outerShdw>
                </a:effectLst>
                <a:latin typeface="Times New Roman" charset="0"/>
                <a:ea typeface="ＭＳ Ｐゴシック" charset="-128"/>
              </a:rPr>
              <a:t>Top Scientific Objectives</a:t>
            </a:r>
            <a:endParaRPr lang="en-US" sz="2800" b="1" dirty="0">
              <a:solidFill>
                <a:srgbClr val="008000"/>
              </a:solidFill>
              <a:effectLst>
                <a:outerShdw blurRad="38100" dist="38100" dir="2700000" algn="tl">
                  <a:srgbClr val="C0C0C0"/>
                </a:outerShdw>
              </a:effectLst>
              <a:latin typeface="Times New Roman" charset="0"/>
              <a:ea typeface="ＭＳ Ｐゴシック" charset="-128"/>
            </a:endParaRPr>
          </a:p>
        </p:txBody>
      </p:sp>
      <p:sp>
        <p:nvSpPr>
          <p:cNvPr id="16" name="Rectángulo 15"/>
          <p:cNvSpPr/>
          <p:nvPr/>
        </p:nvSpPr>
        <p:spPr bwMode="auto">
          <a:xfrm>
            <a:off x="8051800" y="3335867"/>
            <a:ext cx="795867" cy="397933"/>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3600" b="0" i="0" u="none" strike="noStrike" cap="none" normalizeH="0" baseline="0" smtClean="0">
              <a:ln>
                <a:noFill/>
              </a:ln>
              <a:solidFill>
                <a:schemeClr val="tx1"/>
              </a:solidFill>
              <a:effectLst/>
              <a:latin typeface="Times New Roman" pitchFamily="18" charset="0"/>
            </a:endParaRPr>
          </a:p>
        </p:txBody>
      </p:sp>
      <p:pic>
        <p:nvPicPr>
          <p:cNvPr id="5" name="Picture 2"/>
          <p:cNvPicPr>
            <a:picLocks noChangeAspect="1" noChangeArrowheads="1"/>
          </p:cNvPicPr>
          <p:nvPr/>
        </p:nvPicPr>
        <p:blipFill>
          <a:blip r:embed="rId2" cstate="print"/>
          <a:srcRect/>
          <a:stretch>
            <a:fillRect/>
          </a:stretch>
        </p:blipFill>
        <p:spPr bwMode="auto">
          <a:xfrm>
            <a:off x="785988" y="563835"/>
            <a:ext cx="7746452" cy="5817493"/>
          </a:xfrm>
          <a:prstGeom prst="rect">
            <a:avLst/>
          </a:prstGeom>
          <a:noFill/>
          <a:ln w="9525">
            <a:noFill/>
            <a:miter lim="800000"/>
            <a:headEnd/>
            <a:tailEnd/>
          </a:ln>
        </p:spPr>
      </p:pic>
      <p:sp>
        <p:nvSpPr>
          <p:cNvPr id="7" name="Rectángulo 6"/>
          <p:cNvSpPr/>
          <p:nvPr/>
        </p:nvSpPr>
        <p:spPr>
          <a:xfrm>
            <a:off x="899176" y="3356992"/>
            <a:ext cx="7561256" cy="245466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Rectángulo 5"/>
          <p:cNvSpPr/>
          <p:nvPr/>
        </p:nvSpPr>
        <p:spPr>
          <a:xfrm>
            <a:off x="972016" y="3429000"/>
            <a:ext cx="7344816" cy="2308324"/>
          </a:xfrm>
          <a:prstGeom prst="rect">
            <a:avLst/>
          </a:prstGeom>
        </p:spPr>
        <p:txBody>
          <a:bodyPr wrap="square">
            <a:spAutoFit/>
          </a:bodyPr>
          <a:lstStyle/>
          <a:p>
            <a:pPr algn="just"/>
            <a:r>
              <a:rPr lang="en-US" sz="1600" dirty="0" smtClean="0">
                <a:solidFill>
                  <a:srgbClr val="FFFFFF"/>
                </a:solidFill>
                <a:latin typeface="Times New Roman"/>
                <a:cs typeface="Times New Roman"/>
              </a:rPr>
              <a:t>The two highest level questions in the field are the following:</a:t>
            </a:r>
          </a:p>
          <a:p>
            <a:pPr algn="just"/>
            <a:endParaRPr lang="en-US" sz="1600" dirty="0" smtClean="0">
              <a:solidFill>
                <a:srgbClr val="FFFFFF"/>
              </a:solidFill>
              <a:latin typeface="Times New Roman"/>
              <a:cs typeface="Times New Roman"/>
            </a:endParaRPr>
          </a:p>
          <a:p>
            <a:pPr marL="285750" indent="-285750" algn="just">
              <a:buFont typeface="Arial"/>
              <a:buChar char="•"/>
            </a:pPr>
            <a:r>
              <a:rPr lang="en-US" sz="1600" dirty="0" smtClean="0">
                <a:solidFill>
                  <a:srgbClr val="FFFFFF"/>
                </a:solidFill>
                <a:latin typeface="Times New Roman"/>
                <a:cs typeface="Times New Roman"/>
              </a:rPr>
              <a:t>Is cosmic acceleration caused by a breakdown of Einstein General Relativity  on cosmological scales, or is it caused by a new energy component with negative pressure ("dark energy") within General Relativity?</a:t>
            </a:r>
          </a:p>
          <a:p>
            <a:pPr algn="just"/>
            <a:endParaRPr lang="en-US" sz="1600" dirty="0" smtClean="0">
              <a:solidFill>
                <a:srgbClr val="FFFFFF"/>
              </a:solidFill>
              <a:latin typeface="Times New Roman"/>
              <a:cs typeface="Times New Roman"/>
            </a:endParaRPr>
          </a:p>
          <a:p>
            <a:pPr marL="285750" indent="-285750" algn="just">
              <a:buFont typeface="Arial"/>
              <a:buChar char="•"/>
            </a:pPr>
            <a:r>
              <a:rPr lang="en-US" sz="1600" dirty="0" smtClean="0">
                <a:solidFill>
                  <a:srgbClr val="FFFFFF"/>
                </a:solidFill>
                <a:latin typeface="Times New Roman"/>
                <a:cs typeface="Times New Roman"/>
              </a:rPr>
              <a:t>If the acceleration is caused by "dark energy," is its energy density constant in space and time and thus consistent with quantum vacuum energy or does its energy density evolve in time and/or vary in space? </a:t>
            </a:r>
            <a:endParaRPr lang="en-US" u="sng" dirty="0">
              <a:solidFill>
                <a:srgbClr val="FFFFFF"/>
              </a:solidFill>
              <a:hlinkClick r:id="rId3"/>
            </a:endParaRPr>
          </a:p>
        </p:txBody>
      </p:sp>
      <p:sp>
        <p:nvSpPr>
          <p:cNvPr id="9" name="Rectángulo 8"/>
          <p:cNvSpPr/>
          <p:nvPr/>
        </p:nvSpPr>
        <p:spPr>
          <a:xfrm>
            <a:off x="827584" y="6021288"/>
            <a:ext cx="7632848" cy="30903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 name="Imagen 1" descr="screen-capture-38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704280"/>
            <a:ext cx="3228359" cy="2436688"/>
          </a:xfrm>
          <a:prstGeom prst="rect">
            <a:avLst/>
          </a:prstGeom>
        </p:spPr>
      </p:pic>
      <p:sp>
        <p:nvSpPr>
          <p:cNvPr id="3" name="Rectángulo 2"/>
          <p:cNvSpPr/>
          <p:nvPr/>
        </p:nvSpPr>
        <p:spPr>
          <a:xfrm>
            <a:off x="457200" y="6021288"/>
            <a:ext cx="8219256" cy="700187"/>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13417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screen-capture-39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526504"/>
            <a:ext cx="4102100" cy="5638800"/>
          </a:xfrm>
          <a:prstGeom prst="rect">
            <a:avLst/>
          </a:prstGeom>
        </p:spPr>
      </p:pic>
      <p:sp>
        <p:nvSpPr>
          <p:cNvPr id="5" name="CuadroTexto 4"/>
          <p:cNvSpPr txBox="1"/>
          <p:nvPr/>
        </p:nvSpPr>
        <p:spPr>
          <a:xfrm>
            <a:off x="755576" y="6054387"/>
            <a:ext cx="8208912" cy="861774"/>
          </a:xfrm>
          <a:prstGeom prst="rect">
            <a:avLst/>
          </a:prstGeom>
          <a:noFill/>
        </p:spPr>
        <p:txBody>
          <a:bodyPr wrap="square" rtlCol="0">
            <a:spAutoFit/>
          </a:bodyPr>
          <a:lstStyle/>
          <a:p>
            <a:pPr algn="just"/>
            <a:r>
              <a:rPr lang="en-US" sz="1600" dirty="0" smtClean="0">
                <a:latin typeface="Times New Roman"/>
                <a:cs typeface="Times New Roman"/>
              </a:rPr>
              <a:t>Differential mass function of spherical </a:t>
            </a:r>
            <a:r>
              <a:rPr lang="en-US" sz="1600" dirty="0" err="1" smtClean="0">
                <a:latin typeface="Times New Roman"/>
                <a:cs typeface="Times New Roman"/>
              </a:rPr>
              <a:t>overdensities</a:t>
            </a:r>
            <a:r>
              <a:rPr lang="en-US" sz="1600" dirty="0" smtClean="0">
                <a:latin typeface="Times New Roman"/>
                <a:cs typeface="Times New Roman"/>
              </a:rPr>
              <a:t>. As reference the Tinker et al. mass function for of Planck cosmology is shown as red line. Dividing the simulated mass functions by Tinker (bottom panel) reveals an excess of high mass halos. Hess </a:t>
            </a:r>
            <a:r>
              <a:rPr lang="en-US" sz="1600" dirty="0">
                <a:latin typeface="Times New Roman"/>
                <a:cs typeface="Times New Roman"/>
              </a:rPr>
              <a:t>et al. (</a:t>
            </a:r>
            <a:r>
              <a:rPr lang="en-US" sz="1600" dirty="0" smtClean="0">
                <a:latin typeface="Times New Roman"/>
                <a:cs typeface="Times New Roman"/>
              </a:rPr>
              <a:t>2014)</a:t>
            </a:r>
            <a:r>
              <a:rPr lang="en-US" sz="1600" i="1" dirty="0" smtClean="0">
                <a:latin typeface="Times New Roman"/>
                <a:cs typeface="Times New Roman"/>
              </a:rPr>
              <a:t>, in prep</a:t>
            </a:r>
          </a:p>
        </p:txBody>
      </p:sp>
      <p:sp>
        <p:nvSpPr>
          <p:cNvPr id="6" name="CuadroTexto 5"/>
          <p:cNvSpPr txBox="1"/>
          <p:nvPr/>
        </p:nvSpPr>
        <p:spPr>
          <a:xfrm>
            <a:off x="1763688" y="44624"/>
            <a:ext cx="6173485" cy="461665"/>
          </a:xfrm>
          <a:prstGeom prst="rect">
            <a:avLst/>
          </a:prstGeom>
          <a:noFill/>
        </p:spPr>
        <p:txBody>
          <a:bodyPr wrap="none" rtlCol="0">
            <a:spAutoFit/>
          </a:bodyPr>
          <a:lstStyle/>
          <a:p>
            <a:r>
              <a:rPr lang="en-US" sz="2400" b="1" dirty="0" smtClean="0">
                <a:solidFill>
                  <a:srgbClr val="FF6600"/>
                </a:solidFill>
                <a:latin typeface="Times New Roman"/>
                <a:cs typeface="Times New Roman"/>
              </a:rPr>
              <a:t>Halo Mass Function in the Planck Cosmology</a:t>
            </a:r>
            <a:endParaRPr lang="en-US" sz="2400" b="1" dirty="0">
              <a:solidFill>
                <a:srgbClr val="FF6600"/>
              </a:solidFill>
              <a:latin typeface="Times New Roman"/>
              <a:cs typeface="Times New Roman"/>
            </a:endParaRPr>
          </a:p>
        </p:txBody>
      </p:sp>
      <p:sp>
        <p:nvSpPr>
          <p:cNvPr id="2" name="Rectángulo 1"/>
          <p:cNvSpPr/>
          <p:nvPr/>
        </p:nvSpPr>
        <p:spPr>
          <a:xfrm>
            <a:off x="2915816" y="4005064"/>
            <a:ext cx="3960440" cy="15841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964307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211960" y="5661248"/>
            <a:ext cx="2736304" cy="338554"/>
          </a:xfrm>
          <a:prstGeom prst="rect">
            <a:avLst/>
          </a:prstGeom>
          <a:noFill/>
        </p:spPr>
        <p:txBody>
          <a:bodyPr wrap="square" rtlCol="0">
            <a:spAutoFit/>
          </a:bodyPr>
          <a:lstStyle/>
          <a:p>
            <a:pPr algn="just"/>
            <a:r>
              <a:rPr lang="en-US" sz="1600" dirty="0" smtClean="0">
                <a:latin typeface="Times New Roman"/>
                <a:cs typeface="Times New Roman"/>
              </a:rPr>
              <a:t>Hess </a:t>
            </a:r>
            <a:r>
              <a:rPr lang="en-US" sz="1600" dirty="0">
                <a:latin typeface="Times New Roman"/>
                <a:cs typeface="Times New Roman"/>
              </a:rPr>
              <a:t>et al. (</a:t>
            </a:r>
            <a:r>
              <a:rPr lang="en-US" sz="1600" dirty="0" smtClean="0">
                <a:latin typeface="Times New Roman"/>
                <a:cs typeface="Times New Roman"/>
              </a:rPr>
              <a:t>2014)</a:t>
            </a:r>
            <a:r>
              <a:rPr lang="en-US" sz="1600" i="1" dirty="0" smtClean="0">
                <a:latin typeface="Times New Roman"/>
                <a:cs typeface="Times New Roman"/>
              </a:rPr>
              <a:t>, in prep</a:t>
            </a:r>
          </a:p>
        </p:txBody>
      </p:sp>
      <p:sp>
        <p:nvSpPr>
          <p:cNvPr id="6" name="CuadroTexto 5"/>
          <p:cNvSpPr txBox="1"/>
          <p:nvPr/>
        </p:nvSpPr>
        <p:spPr>
          <a:xfrm>
            <a:off x="756615" y="303039"/>
            <a:ext cx="8024252" cy="461665"/>
          </a:xfrm>
          <a:prstGeom prst="rect">
            <a:avLst/>
          </a:prstGeom>
          <a:noFill/>
        </p:spPr>
        <p:txBody>
          <a:bodyPr wrap="none" rtlCol="0">
            <a:spAutoFit/>
          </a:bodyPr>
          <a:lstStyle/>
          <a:p>
            <a:r>
              <a:rPr lang="en-US" sz="2400" b="1" dirty="0" smtClean="0">
                <a:solidFill>
                  <a:srgbClr val="FF6600"/>
                </a:solidFill>
                <a:latin typeface="Times New Roman"/>
                <a:cs typeface="Times New Roman"/>
              </a:rPr>
              <a:t>Halo Mass-Concentration Relation in the Planck Cosmology</a:t>
            </a:r>
            <a:endParaRPr lang="en-US" sz="2400" b="1" dirty="0">
              <a:solidFill>
                <a:srgbClr val="FF6600"/>
              </a:solidFill>
              <a:latin typeface="Times New Roman"/>
              <a:cs typeface="Times New Roman"/>
            </a:endParaRPr>
          </a:p>
        </p:txBody>
      </p:sp>
      <p:pic>
        <p:nvPicPr>
          <p:cNvPr id="2" name="Imagen 1" descr="screen-capture-39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0" y="1384300"/>
            <a:ext cx="4432300" cy="4076700"/>
          </a:xfrm>
          <a:prstGeom prst="rect">
            <a:avLst/>
          </a:prstGeom>
        </p:spPr>
      </p:pic>
      <p:sp>
        <p:nvSpPr>
          <p:cNvPr id="3" name="Rectángulo 2"/>
          <p:cNvSpPr/>
          <p:nvPr/>
        </p:nvSpPr>
        <p:spPr>
          <a:xfrm>
            <a:off x="5436096" y="2564904"/>
            <a:ext cx="648072" cy="216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79449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6936" y="260648"/>
            <a:ext cx="2468960" cy="720080"/>
          </a:xfrm>
        </p:spPr>
        <p:txBody>
          <a:bodyPr>
            <a:normAutofit/>
          </a:bodyPr>
          <a:lstStyle/>
          <a:p>
            <a:r>
              <a:rPr lang="es-ES" sz="1800" dirty="0" err="1" smtClean="0">
                <a:latin typeface="Times New Roman"/>
                <a:cs typeface="Times New Roman"/>
              </a:rPr>
              <a:t>Subhalos</a:t>
            </a:r>
            <a:endParaRPr lang="es-ES" sz="1800" dirty="0">
              <a:latin typeface="Times New Roman"/>
              <a:cs typeface="Times New Roman"/>
            </a:endParaRPr>
          </a:p>
        </p:txBody>
      </p:sp>
      <p:pic>
        <p:nvPicPr>
          <p:cNvPr id="4" name="Imagen 3" descr="plot150MDsu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08" y="549176"/>
            <a:ext cx="4464000" cy="4464000"/>
          </a:xfrm>
          <a:prstGeom prst="rect">
            <a:avLst/>
          </a:prstGeom>
        </p:spPr>
      </p:pic>
      <p:pic>
        <p:nvPicPr>
          <p:cNvPr id="5" name="Imagen 4" descr="plot350M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549176"/>
            <a:ext cx="4464000" cy="4464000"/>
          </a:xfrm>
          <a:prstGeom prst="rect">
            <a:avLst/>
          </a:prstGeom>
        </p:spPr>
      </p:pic>
      <p:sp>
        <p:nvSpPr>
          <p:cNvPr id="6" name="Título 1"/>
          <p:cNvSpPr txBox="1">
            <a:spLocks/>
          </p:cNvSpPr>
          <p:nvPr/>
        </p:nvSpPr>
        <p:spPr>
          <a:xfrm>
            <a:off x="5847456" y="260648"/>
            <a:ext cx="2468960" cy="72008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1800" dirty="0" err="1" smtClean="0">
                <a:latin typeface="Times New Roman"/>
                <a:cs typeface="Times New Roman"/>
              </a:rPr>
              <a:t>Distinct</a:t>
            </a:r>
            <a:r>
              <a:rPr lang="es-ES" sz="1800" dirty="0" smtClean="0">
                <a:latin typeface="Times New Roman"/>
                <a:cs typeface="Times New Roman"/>
              </a:rPr>
              <a:t> Halos</a:t>
            </a:r>
            <a:endParaRPr lang="es-ES" sz="1800" dirty="0">
              <a:latin typeface="Times New Roman"/>
              <a:cs typeface="Times New Roman"/>
            </a:endParaRPr>
          </a:p>
        </p:txBody>
      </p:sp>
      <p:sp>
        <p:nvSpPr>
          <p:cNvPr id="7" name="CuadroTexto 6"/>
          <p:cNvSpPr txBox="1"/>
          <p:nvPr/>
        </p:nvSpPr>
        <p:spPr>
          <a:xfrm>
            <a:off x="2195736" y="4554"/>
            <a:ext cx="5523167" cy="400110"/>
          </a:xfrm>
          <a:prstGeom prst="rect">
            <a:avLst/>
          </a:prstGeom>
          <a:noFill/>
        </p:spPr>
        <p:txBody>
          <a:bodyPr wrap="none" rtlCol="0">
            <a:spAutoFit/>
          </a:bodyPr>
          <a:lstStyle/>
          <a:p>
            <a:r>
              <a:rPr lang="es-ES" sz="2000" b="1" dirty="0" err="1" smtClean="0">
                <a:solidFill>
                  <a:srgbClr val="FF6600"/>
                </a:solidFill>
                <a:latin typeface="Times New Roman"/>
                <a:cs typeface="Times New Roman"/>
              </a:rPr>
              <a:t>Dark</a:t>
            </a:r>
            <a:r>
              <a:rPr lang="es-ES" sz="2000" b="1" dirty="0" smtClean="0">
                <a:solidFill>
                  <a:srgbClr val="FF6600"/>
                </a:solidFill>
                <a:latin typeface="Times New Roman"/>
                <a:cs typeface="Times New Roman"/>
              </a:rPr>
              <a:t> </a:t>
            </a:r>
            <a:r>
              <a:rPr lang="es-ES" sz="2000" b="1" dirty="0" err="1" smtClean="0">
                <a:solidFill>
                  <a:srgbClr val="FF6600"/>
                </a:solidFill>
                <a:latin typeface="Times New Roman"/>
                <a:cs typeface="Times New Roman"/>
              </a:rPr>
              <a:t>Matter</a:t>
            </a:r>
            <a:r>
              <a:rPr lang="es-ES" sz="2000" b="1" dirty="0" smtClean="0">
                <a:solidFill>
                  <a:srgbClr val="FF6600"/>
                </a:solidFill>
                <a:latin typeface="Times New Roman"/>
                <a:cs typeface="Times New Roman"/>
              </a:rPr>
              <a:t> Halos in </a:t>
            </a:r>
            <a:r>
              <a:rPr lang="es-ES" sz="2000" b="1" dirty="0" err="1" smtClean="0">
                <a:solidFill>
                  <a:srgbClr val="FF6600"/>
                </a:solidFill>
                <a:latin typeface="Times New Roman"/>
                <a:cs typeface="Times New Roman"/>
              </a:rPr>
              <a:t>the</a:t>
            </a:r>
            <a:r>
              <a:rPr lang="es-ES" sz="2000" b="1" dirty="0" smtClean="0">
                <a:solidFill>
                  <a:srgbClr val="FF6600"/>
                </a:solidFill>
                <a:latin typeface="Times New Roman"/>
                <a:cs typeface="Times New Roman"/>
              </a:rPr>
              <a:t> </a:t>
            </a:r>
            <a:r>
              <a:rPr lang="es-ES" sz="2000" b="1" dirty="0" err="1" smtClean="0">
                <a:solidFill>
                  <a:srgbClr val="FF6600"/>
                </a:solidFill>
                <a:latin typeface="Times New Roman"/>
                <a:cs typeface="Times New Roman"/>
              </a:rPr>
              <a:t>MultiDark</a:t>
            </a:r>
            <a:r>
              <a:rPr lang="es-ES" sz="2000" b="1" dirty="0" smtClean="0">
                <a:solidFill>
                  <a:srgbClr val="FF6600"/>
                </a:solidFill>
                <a:latin typeface="Times New Roman"/>
                <a:cs typeface="Times New Roman"/>
              </a:rPr>
              <a:t> </a:t>
            </a:r>
            <a:r>
              <a:rPr lang="es-ES" sz="2000" b="1" dirty="0" err="1" smtClean="0">
                <a:solidFill>
                  <a:srgbClr val="FF6600"/>
                </a:solidFill>
                <a:latin typeface="Times New Roman"/>
                <a:cs typeface="Times New Roman"/>
              </a:rPr>
              <a:t>simulations</a:t>
            </a:r>
            <a:endParaRPr lang="es-ES" sz="2000" b="1" dirty="0">
              <a:solidFill>
                <a:srgbClr val="FF6600"/>
              </a:solidFill>
              <a:latin typeface="Times New Roman"/>
              <a:cs typeface="Times New Roman"/>
            </a:endParaRPr>
          </a:p>
        </p:txBody>
      </p:sp>
      <p:pic>
        <p:nvPicPr>
          <p:cNvPr id="8" name="Imagen 7" descr="screen-capture-8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64" y="4790380"/>
            <a:ext cx="3255895" cy="2022996"/>
          </a:xfrm>
          <a:prstGeom prst="rect">
            <a:avLst/>
          </a:prstGeom>
        </p:spPr>
      </p:pic>
    </p:spTree>
    <p:extLst>
      <p:ext uri="{BB962C8B-B14F-4D97-AF65-F5344CB8AC3E}">
        <p14:creationId xmlns:p14="http://schemas.microsoft.com/office/powerpoint/2010/main" val="95628614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screen-capture-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124744"/>
            <a:ext cx="6355804" cy="4329961"/>
          </a:xfrm>
          <a:prstGeom prst="rect">
            <a:avLst/>
          </a:prstGeom>
        </p:spPr>
      </p:pic>
    </p:spTree>
    <p:extLst>
      <p:ext uri="{BB962C8B-B14F-4D97-AF65-F5344CB8AC3E}">
        <p14:creationId xmlns:p14="http://schemas.microsoft.com/office/powerpoint/2010/main" val="6669963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9696" y="-27384"/>
            <a:ext cx="8686800" cy="1143000"/>
          </a:xfrm>
        </p:spPr>
        <p:txBody>
          <a:bodyPr>
            <a:normAutofit/>
          </a:bodyPr>
          <a:lstStyle/>
          <a:p>
            <a:r>
              <a:rPr lang="en-US" sz="2800" dirty="0" smtClean="0">
                <a:solidFill>
                  <a:srgbClr val="FF6600"/>
                </a:solidFill>
                <a:latin typeface="Times New Roman"/>
                <a:cs typeface="Times New Roman"/>
              </a:rPr>
              <a:t>Velocity functions for </a:t>
            </a:r>
            <a:r>
              <a:rPr lang="en-US" sz="2800" dirty="0" err="1" smtClean="0">
                <a:solidFill>
                  <a:srgbClr val="FF6600"/>
                </a:solidFill>
                <a:latin typeface="Times New Roman"/>
                <a:cs typeface="Times New Roman"/>
              </a:rPr>
              <a:t>Subhalos</a:t>
            </a:r>
            <a:r>
              <a:rPr lang="en-US" sz="2800" dirty="0" smtClean="0">
                <a:solidFill>
                  <a:srgbClr val="FF6600"/>
                </a:solidFill>
                <a:latin typeface="Times New Roman"/>
                <a:cs typeface="Times New Roman"/>
              </a:rPr>
              <a:t> and Distinct Halos</a:t>
            </a:r>
            <a:endParaRPr lang="en-US" sz="2800" dirty="0">
              <a:solidFill>
                <a:srgbClr val="FF6600"/>
              </a:solidFill>
              <a:latin typeface="Times New Roman"/>
              <a:cs typeface="Times New Roman"/>
            </a:endParaRPr>
          </a:p>
        </p:txBody>
      </p:sp>
      <p:sp>
        <p:nvSpPr>
          <p:cNvPr id="5" name="CuadroTexto 4"/>
          <p:cNvSpPr txBox="1"/>
          <p:nvPr/>
        </p:nvSpPr>
        <p:spPr>
          <a:xfrm>
            <a:off x="1691680" y="1403484"/>
            <a:ext cx="1756761" cy="369332"/>
          </a:xfrm>
          <a:prstGeom prst="rect">
            <a:avLst/>
          </a:prstGeom>
          <a:noFill/>
        </p:spPr>
        <p:txBody>
          <a:bodyPr wrap="none" rtlCol="0">
            <a:spAutoFit/>
          </a:bodyPr>
          <a:lstStyle/>
          <a:p>
            <a:r>
              <a:rPr lang="es-ES" dirty="0" err="1" smtClean="0"/>
              <a:t>MultiDark</a:t>
            </a:r>
            <a:r>
              <a:rPr lang="es-ES" dirty="0" smtClean="0"/>
              <a:t> @ z=0</a:t>
            </a:r>
            <a:endParaRPr lang="es-ES" dirty="0"/>
          </a:p>
        </p:txBody>
      </p:sp>
      <p:pic>
        <p:nvPicPr>
          <p:cNvPr id="9" name="Imagen 8" descr="velocityfunctionZ0.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4" y="1772816"/>
            <a:ext cx="4248472" cy="4248472"/>
          </a:xfrm>
          <a:prstGeom prst="rect">
            <a:avLst/>
          </a:prstGeom>
        </p:spPr>
      </p:pic>
      <p:pic>
        <p:nvPicPr>
          <p:cNvPr id="14" name="Imagen 13" descr="velocityfunctionEvo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772816"/>
            <a:ext cx="4248472" cy="4248472"/>
          </a:xfrm>
          <a:prstGeom prst="rect">
            <a:avLst/>
          </a:prstGeom>
        </p:spPr>
      </p:pic>
      <p:sp>
        <p:nvSpPr>
          <p:cNvPr id="15" name="CuadroTexto 14"/>
          <p:cNvSpPr txBox="1"/>
          <p:nvPr/>
        </p:nvSpPr>
        <p:spPr>
          <a:xfrm>
            <a:off x="6444208" y="1412776"/>
            <a:ext cx="1061671" cy="369332"/>
          </a:xfrm>
          <a:prstGeom prst="rect">
            <a:avLst/>
          </a:prstGeom>
          <a:noFill/>
        </p:spPr>
        <p:txBody>
          <a:bodyPr wrap="none" rtlCol="0">
            <a:spAutoFit/>
          </a:bodyPr>
          <a:lstStyle/>
          <a:p>
            <a:r>
              <a:rPr lang="es-ES" dirty="0" err="1" smtClean="0"/>
              <a:t>Evolution</a:t>
            </a:r>
            <a:endParaRPr lang="es-ES" dirty="0"/>
          </a:p>
        </p:txBody>
      </p:sp>
      <p:sp>
        <p:nvSpPr>
          <p:cNvPr id="3" name="Rectángulo 2"/>
          <p:cNvSpPr/>
          <p:nvPr/>
        </p:nvSpPr>
        <p:spPr>
          <a:xfrm>
            <a:off x="1671322" y="5949280"/>
            <a:ext cx="6357062" cy="338554"/>
          </a:xfrm>
          <a:prstGeom prst="rect">
            <a:avLst/>
          </a:prstGeom>
        </p:spPr>
        <p:txBody>
          <a:bodyPr wrap="none">
            <a:spAutoFit/>
          </a:bodyPr>
          <a:lstStyle/>
          <a:p>
            <a:r>
              <a:rPr lang="en-US" sz="1600" dirty="0">
                <a:latin typeface="Times New Roman"/>
                <a:cs typeface="Times New Roman"/>
              </a:rPr>
              <a:t> V</a:t>
            </a:r>
            <a:r>
              <a:rPr lang="en-US" sz="1600" baseline="30000" dirty="0">
                <a:latin typeface="Times New Roman"/>
                <a:cs typeface="Times New Roman"/>
              </a:rPr>
              <a:t>2</a:t>
            </a:r>
            <a:r>
              <a:rPr lang="en-US" sz="1600" baseline="-25000" dirty="0">
                <a:latin typeface="Times New Roman"/>
                <a:cs typeface="Times New Roman"/>
              </a:rPr>
              <a:t>max</a:t>
            </a:r>
            <a:r>
              <a:rPr lang="en-US" sz="1600" dirty="0">
                <a:latin typeface="Times New Roman"/>
                <a:cs typeface="Times New Roman"/>
              </a:rPr>
              <a:t>=max[GM(&lt;r)/r</a:t>
            </a:r>
            <a:r>
              <a:rPr lang="en-US" sz="1600" dirty="0" smtClean="0">
                <a:latin typeface="Times New Roman"/>
                <a:cs typeface="Times New Roman"/>
              </a:rPr>
              <a:t>] is the maximum of the halo circular velocity profile</a:t>
            </a:r>
            <a:endParaRPr lang="es-ES" sz="1600" dirty="0"/>
          </a:p>
        </p:txBody>
      </p:sp>
    </p:spTree>
    <p:extLst>
      <p:ext uri="{BB962C8B-B14F-4D97-AF65-F5344CB8AC3E}">
        <p14:creationId xmlns:p14="http://schemas.microsoft.com/office/powerpoint/2010/main" val="230787616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screen-capture-3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00" y="76200"/>
            <a:ext cx="7556500" cy="6705600"/>
          </a:xfrm>
          <a:prstGeom prst="rect">
            <a:avLst/>
          </a:prstGeom>
        </p:spPr>
      </p:pic>
    </p:spTree>
    <p:extLst>
      <p:ext uri="{BB962C8B-B14F-4D97-AF65-F5344CB8AC3E}">
        <p14:creationId xmlns:p14="http://schemas.microsoft.com/office/powerpoint/2010/main" val="3279919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screen-capture-2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0" y="1320800"/>
            <a:ext cx="5588000" cy="4203700"/>
          </a:xfrm>
          <a:prstGeom prst="rect">
            <a:avLst/>
          </a:prstGeom>
        </p:spPr>
      </p:pic>
      <p:pic>
        <p:nvPicPr>
          <p:cNvPr id="7" name="Imagen 6" descr="screen-capture-2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393" y="1320800"/>
            <a:ext cx="3705607" cy="4027057"/>
          </a:xfrm>
          <a:prstGeom prst="rect">
            <a:avLst/>
          </a:prstGeom>
        </p:spPr>
      </p:pic>
      <p:sp>
        <p:nvSpPr>
          <p:cNvPr id="8" name="CuadroTexto 7"/>
          <p:cNvSpPr txBox="1"/>
          <p:nvPr/>
        </p:nvSpPr>
        <p:spPr>
          <a:xfrm>
            <a:off x="7236296" y="6277962"/>
            <a:ext cx="1695221" cy="369332"/>
          </a:xfrm>
          <a:prstGeom prst="rect">
            <a:avLst/>
          </a:prstGeom>
          <a:noFill/>
        </p:spPr>
        <p:txBody>
          <a:bodyPr wrap="none" rtlCol="0">
            <a:spAutoFit/>
          </a:bodyPr>
          <a:lstStyle/>
          <a:p>
            <a:r>
              <a:rPr lang="es-ES" dirty="0" err="1" smtClean="0"/>
              <a:t>Nuza</a:t>
            </a:r>
            <a:r>
              <a:rPr lang="es-ES" dirty="0" smtClean="0"/>
              <a:t> et al. 2013</a:t>
            </a:r>
            <a:endParaRPr lang="es-ES" dirty="0"/>
          </a:p>
        </p:txBody>
      </p:sp>
      <p:sp>
        <p:nvSpPr>
          <p:cNvPr id="2" name="Rectángulo 1"/>
          <p:cNvSpPr/>
          <p:nvPr/>
        </p:nvSpPr>
        <p:spPr>
          <a:xfrm>
            <a:off x="1259632" y="406405"/>
            <a:ext cx="7056784" cy="646331"/>
          </a:xfrm>
          <a:prstGeom prst="rect">
            <a:avLst/>
          </a:prstGeom>
        </p:spPr>
        <p:txBody>
          <a:bodyPr wrap="square">
            <a:spAutoFit/>
          </a:bodyPr>
          <a:lstStyle/>
          <a:p>
            <a:pPr algn="ctr"/>
            <a:r>
              <a:rPr lang="es-ES" b="1" dirty="0" err="1">
                <a:solidFill>
                  <a:srgbClr val="FF6600"/>
                </a:solidFill>
                <a:latin typeface="Times New Roman"/>
                <a:cs typeface="Times New Roman"/>
              </a:rPr>
              <a:t>The</a:t>
            </a:r>
            <a:r>
              <a:rPr lang="es-ES" b="1" dirty="0">
                <a:solidFill>
                  <a:srgbClr val="FF6600"/>
                </a:solidFill>
                <a:latin typeface="Times New Roman"/>
                <a:cs typeface="Times New Roman"/>
              </a:rPr>
              <a:t> </a:t>
            </a:r>
            <a:r>
              <a:rPr lang="es-ES" b="1" dirty="0" err="1">
                <a:solidFill>
                  <a:srgbClr val="FF6600"/>
                </a:solidFill>
                <a:latin typeface="Times New Roman"/>
                <a:cs typeface="Times New Roman"/>
              </a:rPr>
              <a:t>clustering</a:t>
            </a:r>
            <a:r>
              <a:rPr lang="es-ES" b="1" dirty="0">
                <a:solidFill>
                  <a:srgbClr val="FF6600"/>
                </a:solidFill>
                <a:latin typeface="Times New Roman"/>
                <a:cs typeface="Times New Roman"/>
              </a:rPr>
              <a:t> of </a:t>
            </a:r>
            <a:r>
              <a:rPr lang="es-ES" b="1" dirty="0" err="1">
                <a:solidFill>
                  <a:srgbClr val="FF6600"/>
                </a:solidFill>
                <a:latin typeface="Times New Roman"/>
                <a:cs typeface="Times New Roman"/>
              </a:rPr>
              <a:t>galaxies</a:t>
            </a:r>
            <a:r>
              <a:rPr lang="es-ES" b="1" dirty="0">
                <a:solidFill>
                  <a:srgbClr val="FF6600"/>
                </a:solidFill>
                <a:latin typeface="Times New Roman"/>
                <a:cs typeface="Times New Roman"/>
              </a:rPr>
              <a:t> at </a:t>
            </a:r>
            <a:r>
              <a:rPr lang="es-ES" i="1" dirty="0" smtClean="0">
                <a:solidFill>
                  <a:srgbClr val="FF6600"/>
                </a:solidFill>
                <a:latin typeface="Times New Roman"/>
                <a:cs typeface="Times New Roman"/>
              </a:rPr>
              <a:t>z=</a:t>
            </a:r>
            <a:r>
              <a:rPr lang="es-ES" dirty="0" smtClean="0">
                <a:solidFill>
                  <a:srgbClr val="FF6600"/>
                </a:solidFill>
                <a:latin typeface="Times New Roman"/>
                <a:cs typeface="Times New Roman"/>
              </a:rPr>
              <a:t>0</a:t>
            </a:r>
            <a:r>
              <a:rPr lang="es-ES" i="1" dirty="0">
                <a:solidFill>
                  <a:srgbClr val="FF6600"/>
                </a:solidFill>
                <a:latin typeface="Times New Roman"/>
                <a:cs typeface="Times New Roman"/>
              </a:rPr>
              <a:t>.</a:t>
            </a:r>
            <a:r>
              <a:rPr lang="es-ES" dirty="0" smtClean="0">
                <a:solidFill>
                  <a:srgbClr val="FF6600"/>
                </a:solidFill>
                <a:latin typeface="Times New Roman"/>
                <a:cs typeface="Times New Roman"/>
              </a:rPr>
              <a:t>5 </a:t>
            </a:r>
            <a:r>
              <a:rPr lang="es-ES" b="1" dirty="0">
                <a:solidFill>
                  <a:srgbClr val="FF6600"/>
                </a:solidFill>
                <a:latin typeface="Times New Roman"/>
                <a:cs typeface="Times New Roman"/>
              </a:rPr>
              <a:t>in </a:t>
            </a:r>
            <a:r>
              <a:rPr lang="es-ES" b="1" dirty="0" err="1">
                <a:solidFill>
                  <a:srgbClr val="FF6600"/>
                </a:solidFill>
                <a:latin typeface="Times New Roman"/>
                <a:cs typeface="Times New Roman"/>
              </a:rPr>
              <a:t>the</a:t>
            </a:r>
            <a:r>
              <a:rPr lang="es-ES" b="1" dirty="0">
                <a:solidFill>
                  <a:srgbClr val="FF6600"/>
                </a:solidFill>
                <a:latin typeface="Times New Roman"/>
                <a:cs typeface="Times New Roman"/>
              </a:rPr>
              <a:t> SDSS-III </a:t>
            </a:r>
            <a:r>
              <a:rPr lang="es-ES" b="1" dirty="0" smtClean="0">
                <a:solidFill>
                  <a:srgbClr val="FF6600"/>
                </a:solidFill>
                <a:latin typeface="Times New Roman"/>
                <a:cs typeface="Times New Roman"/>
              </a:rPr>
              <a:t>Data </a:t>
            </a:r>
            <a:r>
              <a:rPr lang="es-ES" b="1" dirty="0" err="1" smtClean="0">
                <a:solidFill>
                  <a:srgbClr val="FF6600"/>
                </a:solidFill>
                <a:latin typeface="Times New Roman"/>
                <a:cs typeface="Times New Roman"/>
              </a:rPr>
              <a:t>Release</a:t>
            </a:r>
            <a:r>
              <a:rPr lang="es-ES" b="1" dirty="0" smtClean="0">
                <a:solidFill>
                  <a:srgbClr val="FF6600"/>
                </a:solidFill>
                <a:latin typeface="Times New Roman"/>
                <a:cs typeface="Times New Roman"/>
              </a:rPr>
              <a:t> </a:t>
            </a:r>
            <a:r>
              <a:rPr lang="es-ES" b="1" dirty="0">
                <a:solidFill>
                  <a:srgbClr val="FF6600"/>
                </a:solidFill>
                <a:latin typeface="Times New Roman"/>
                <a:cs typeface="Times New Roman"/>
              </a:rPr>
              <a:t>9 BOSS-CMASS </a:t>
            </a:r>
            <a:r>
              <a:rPr lang="es-ES" b="1" dirty="0" err="1">
                <a:solidFill>
                  <a:srgbClr val="FF6600"/>
                </a:solidFill>
                <a:latin typeface="Times New Roman"/>
                <a:cs typeface="Times New Roman"/>
              </a:rPr>
              <a:t>sample</a:t>
            </a:r>
            <a:r>
              <a:rPr lang="es-ES" b="1" dirty="0">
                <a:solidFill>
                  <a:srgbClr val="FF6600"/>
                </a:solidFill>
                <a:latin typeface="Times New Roman"/>
                <a:cs typeface="Times New Roman"/>
              </a:rPr>
              <a:t>: a test </a:t>
            </a:r>
            <a:r>
              <a:rPr lang="es-ES" b="1" dirty="0" err="1">
                <a:solidFill>
                  <a:srgbClr val="FF6600"/>
                </a:solidFill>
                <a:latin typeface="Times New Roman"/>
                <a:cs typeface="Times New Roman"/>
              </a:rPr>
              <a:t>for</a:t>
            </a:r>
            <a:r>
              <a:rPr lang="es-ES" b="1" dirty="0">
                <a:solidFill>
                  <a:srgbClr val="FF6600"/>
                </a:solidFill>
                <a:latin typeface="Times New Roman"/>
                <a:cs typeface="Times New Roman"/>
              </a:rPr>
              <a:t> </a:t>
            </a:r>
            <a:r>
              <a:rPr lang="es-ES" b="1" dirty="0" err="1">
                <a:solidFill>
                  <a:srgbClr val="FF6600"/>
                </a:solidFill>
                <a:latin typeface="Times New Roman"/>
                <a:cs typeface="Times New Roman"/>
              </a:rPr>
              <a:t>the</a:t>
            </a:r>
            <a:r>
              <a:rPr lang="es-ES" b="1" dirty="0">
                <a:solidFill>
                  <a:srgbClr val="FF6600"/>
                </a:solidFill>
                <a:latin typeface="Times New Roman"/>
                <a:cs typeface="Times New Roman"/>
              </a:rPr>
              <a:t> </a:t>
            </a:r>
            <a:r>
              <a:rPr lang="es-ES" b="1" dirty="0" smtClean="0">
                <a:solidFill>
                  <a:srgbClr val="FF6600"/>
                </a:solidFill>
                <a:latin typeface="Times New Roman"/>
                <a:cs typeface="Times New Roman"/>
              </a:rPr>
              <a:t>CDM </a:t>
            </a:r>
            <a:r>
              <a:rPr lang="es-ES" b="1" dirty="0" err="1" smtClean="0">
                <a:solidFill>
                  <a:srgbClr val="FF6600"/>
                </a:solidFill>
                <a:latin typeface="Times New Roman"/>
                <a:cs typeface="Times New Roman"/>
              </a:rPr>
              <a:t>cosmology</a:t>
            </a:r>
            <a:endParaRPr lang="es-ES" dirty="0">
              <a:solidFill>
                <a:srgbClr val="FF6600"/>
              </a:solidFill>
              <a:latin typeface="Times New Roman"/>
              <a:cs typeface="Times New Roman"/>
            </a:endParaRPr>
          </a:p>
        </p:txBody>
      </p:sp>
    </p:spTree>
    <p:extLst>
      <p:ext uri="{BB962C8B-B14F-4D97-AF65-F5344CB8AC3E}">
        <p14:creationId xmlns:p14="http://schemas.microsoft.com/office/powerpoint/2010/main" val="184018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 name="Imagen 23" descr="complete_80_mo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367" y="1236822"/>
            <a:ext cx="8592305" cy="5144506"/>
          </a:xfrm>
          <a:prstGeom prst="rect">
            <a:avLst/>
          </a:prstGeom>
        </p:spPr>
      </p:pic>
      <p:pic>
        <p:nvPicPr>
          <p:cNvPr id="9" name="Imagen 8" descr="Untitl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2429983"/>
            <a:ext cx="2980992" cy="1863113"/>
          </a:xfrm>
          <a:prstGeom prst="rect">
            <a:avLst/>
          </a:prstGeom>
        </p:spPr>
      </p:pic>
      <p:sp>
        <p:nvSpPr>
          <p:cNvPr id="12" name="Rectángulo 11"/>
          <p:cNvSpPr/>
          <p:nvPr/>
        </p:nvSpPr>
        <p:spPr>
          <a:xfrm>
            <a:off x="107504" y="4437972"/>
            <a:ext cx="2679230" cy="18631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6" name="Imagen 25" descr="compare_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4434387"/>
            <a:ext cx="2678476" cy="1874933"/>
          </a:xfrm>
          <a:prstGeom prst="rect">
            <a:avLst/>
          </a:prstGeom>
        </p:spPr>
      </p:pic>
      <p:sp>
        <p:nvSpPr>
          <p:cNvPr id="4" name="Rectángulo 3"/>
          <p:cNvSpPr/>
          <p:nvPr/>
        </p:nvSpPr>
        <p:spPr>
          <a:xfrm>
            <a:off x="6372200" y="4869160"/>
            <a:ext cx="86942" cy="1908210"/>
          </a:xfrm>
          <a:prstGeom prst="rect">
            <a:avLst/>
          </a:prstGeom>
          <a:solidFill>
            <a:schemeClr val="tx1"/>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22" name="CuadroTexto 21"/>
          <p:cNvSpPr txBox="1"/>
          <p:nvPr/>
        </p:nvSpPr>
        <p:spPr>
          <a:xfrm>
            <a:off x="2112137" y="260648"/>
            <a:ext cx="947695" cy="523220"/>
          </a:xfrm>
          <a:prstGeom prst="rect">
            <a:avLst/>
          </a:prstGeom>
          <a:noFill/>
        </p:spPr>
        <p:txBody>
          <a:bodyPr wrap="none" rtlCol="0">
            <a:spAutoFit/>
          </a:bodyPr>
          <a:lstStyle/>
          <a:p>
            <a:pPr algn="r"/>
            <a:r>
              <a:rPr lang="es-ES" sz="1400" dirty="0">
                <a:latin typeface="Times New Roman"/>
                <a:cs typeface="Times New Roman"/>
              </a:rPr>
              <a:t>z</a:t>
            </a:r>
            <a:r>
              <a:rPr lang="es-ES" sz="1400" dirty="0" smtClean="0">
                <a:latin typeface="Times New Roman"/>
                <a:cs typeface="Times New Roman"/>
              </a:rPr>
              <a:t>=0.57</a:t>
            </a:r>
          </a:p>
          <a:p>
            <a:pPr algn="r"/>
            <a:r>
              <a:rPr lang="es-ES" sz="1400" dirty="0" smtClean="0">
                <a:latin typeface="Times New Roman"/>
                <a:cs typeface="Times New Roman"/>
              </a:rPr>
              <a:t>14M halos</a:t>
            </a:r>
            <a:endParaRPr lang="es-ES" sz="1400" dirty="0">
              <a:latin typeface="Times New Roman"/>
              <a:cs typeface="Times New Roman"/>
            </a:endParaRPr>
          </a:p>
        </p:txBody>
      </p:sp>
      <p:sp>
        <p:nvSpPr>
          <p:cNvPr id="25" name="Título 1"/>
          <p:cNvSpPr txBox="1">
            <a:spLocks/>
          </p:cNvSpPr>
          <p:nvPr/>
        </p:nvSpPr>
        <p:spPr>
          <a:xfrm>
            <a:off x="611560" y="-387424"/>
            <a:ext cx="8064896" cy="158417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10000"/>
              </a:lnSpc>
            </a:pPr>
            <a:r>
              <a:rPr lang="en-US" sz="2000" b="1" dirty="0" smtClean="0">
                <a:solidFill>
                  <a:srgbClr val="FF6600"/>
                </a:solidFill>
                <a:latin typeface="Times New Roman"/>
                <a:cs typeface="Times New Roman"/>
              </a:rPr>
              <a:t/>
            </a:r>
            <a:br>
              <a:rPr lang="en-US" sz="2000" b="1" dirty="0" smtClean="0">
                <a:solidFill>
                  <a:srgbClr val="FF6600"/>
                </a:solidFill>
                <a:latin typeface="Times New Roman"/>
                <a:cs typeface="Times New Roman"/>
              </a:rPr>
            </a:br>
            <a:r>
              <a:rPr lang="en-US" sz="2000" b="1" dirty="0" smtClean="0">
                <a:solidFill>
                  <a:srgbClr val="FF6600"/>
                </a:solidFill>
                <a:latin typeface="Times New Roman"/>
                <a:cs typeface="Times New Roman"/>
              </a:rPr>
              <a:t>&gt;&gt; The </a:t>
            </a:r>
            <a:r>
              <a:rPr lang="en-US" sz="2000" b="1" dirty="0" err="1" smtClean="0">
                <a:solidFill>
                  <a:srgbClr val="FF6600"/>
                </a:solidFill>
                <a:latin typeface="Times New Roman"/>
                <a:cs typeface="Times New Roman"/>
              </a:rPr>
              <a:t>BigMD</a:t>
            </a:r>
            <a:r>
              <a:rPr lang="en-US" sz="2000" b="1" dirty="0" smtClean="0">
                <a:solidFill>
                  <a:srgbClr val="FF6600"/>
                </a:solidFill>
                <a:latin typeface="Times New Roman"/>
                <a:cs typeface="Times New Roman"/>
              </a:rPr>
              <a:t> Project &lt;&lt;</a:t>
            </a:r>
            <a:r>
              <a:rPr lang="en-US" sz="2000" dirty="0" smtClean="0">
                <a:solidFill>
                  <a:srgbClr val="FF6600"/>
                </a:solidFill>
                <a:latin typeface="Times New Roman"/>
                <a:cs typeface="Times New Roman"/>
              </a:rPr>
              <a:t/>
            </a:r>
            <a:br>
              <a:rPr lang="en-US" sz="2000" dirty="0" smtClean="0">
                <a:solidFill>
                  <a:srgbClr val="FF6600"/>
                </a:solidFill>
                <a:latin typeface="Times New Roman"/>
                <a:cs typeface="Times New Roman"/>
              </a:rPr>
            </a:br>
            <a:endParaRPr lang="en-US" sz="2000" dirty="0" smtClean="0">
              <a:solidFill>
                <a:srgbClr val="FF6600"/>
              </a:solidFill>
              <a:latin typeface="Times New Roman"/>
              <a:cs typeface="Times New Roman"/>
            </a:endParaRPr>
          </a:p>
        </p:txBody>
      </p:sp>
      <p:sp>
        <p:nvSpPr>
          <p:cNvPr id="27" name="CuadroTexto 26"/>
          <p:cNvSpPr txBox="1"/>
          <p:nvPr/>
        </p:nvSpPr>
        <p:spPr>
          <a:xfrm>
            <a:off x="2987824" y="580618"/>
            <a:ext cx="3312368" cy="400110"/>
          </a:xfrm>
          <a:prstGeom prst="rect">
            <a:avLst/>
          </a:prstGeom>
          <a:noFill/>
        </p:spPr>
        <p:txBody>
          <a:bodyPr wrap="square" rtlCol="0">
            <a:spAutoFit/>
          </a:bodyPr>
          <a:lstStyle/>
          <a:p>
            <a:pPr algn="ctr"/>
            <a:r>
              <a:rPr lang="en-US" sz="2000" i="1" dirty="0" err="1" smtClean="0">
                <a:solidFill>
                  <a:srgbClr val="FFFFFF"/>
                </a:solidFill>
                <a:latin typeface="Times New Roman"/>
                <a:cs typeface="Times New Roman"/>
              </a:rPr>
              <a:t>www.multidark.org</a:t>
            </a:r>
            <a:endParaRPr lang="en-US" sz="2000" i="1" dirty="0">
              <a:solidFill>
                <a:srgbClr val="FFFFFF"/>
              </a:solidFill>
              <a:latin typeface="Times New Roman"/>
              <a:cs typeface="Times New Roman"/>
            </a:endParaRPr>
          </a:p>
        </p:txBody>
      </p:sp>
      <p:sp>
        <p:nvSpPr>
          <p:cNvPr id="13" name="CuadroTexto 12"/>
          <p:cNvSpPr txBox="1"/>
          <p:nvPr/>
        </p:nvSpPr>
        <p:spPr>
          <a:xfrm>
            <a:off x="128664" y="561337"/>
            <a:ext cx="2416046" cy="1643527"/>
          </a:xfrm>
          <a:prstGeom prst="rect">
            <a:avLst/>
          </a:prstGeom>
          <a:noFill/>
        </p:spPr>
        <p:txBody>
          <a:bodyPr wrap="none" rtlCol="0">
            <a:spAutoFit/>
          </a:bodyPr>
          <a:lstStyle/>
          <a:p>
            <a:r>
              <a:rPr lang="en-US" sz="1400" dirty="0" smtClean="0">
                <a:solidFill>
                  <a:srgbClr val="FFFFFF"/>
                </a:solidFill>
                <a:latin typeface="Times New Roman"/>
                <a:cs typeface="Times New Roman"/>
              </a:rPr>
              <a:t>Products:</a:t>
            </a:r>
          </a:p>
          <a:p>
            <a:pPr marL="285750" indent="-285750">
              <a:lnSpc>
                <a:spcPct val="120000"/>
              </a:lnSpc>
              <a:buFontTx/>
              <a:buChar char="-"/>
            </a:pPr>
            <a:r>
              <a:rPr lang="en-US" sz="1400" dirty="0" smtClean="0">
                <a:solidFill>
                  <a:srgbClr val="FFFFFF"/>
                </a:solidFill>
                <a:latin typeface="Times New Roman"/>
                <a:cs typeface="Times New Roman"/>
              </a:rPr>
              <a:t>Row particle data</a:t>
            </a:r>
          </a:p>
          <a:p>
            <a:pPr marL="285750" indent="-285750">
              <a:buFontTx/>
              <a:buChar char="-"/>
            </a:pPr>
            <a:r>
              <a:rPr lang="en-US" sz="1400" dirty="0" smtClean="0">
                <a:solidFill>
                  <a:srgbClr val="FFFFFF"/>
                </a:solidFill>
                <a:latin typeface="Times New Roman"/>
                <a:cs typeface="Times New Roman"/>
              </a:rPr>
              <a:t>FOF &amp; BDM halo catalogs  </a:t>
            </a:r>
          </a:p>
          <a:p>
            <a:pPr marL="285750" indent="-285750">
              <a:buFontTx/>
              <a:buChar char="-"/>
            </a:pPr>
            <a:r>
              <a:rPr lang="en-US" sz="1400" dirty="0" smtClean="0">
                <a:solidFill>
                  <a:srgbClr val="FFFFFF"/>
                </a:solidFill>
                <a:latin typeface="Times New Roman"/>
                <a:cs typeface="Times New Roman"/>
              </a:rPr>
              <a:t>(sub)Halo profiles </a:t>
            </a:r>
            <a:endParaRPr lang="en-US" sz="1400" dirty="0">
              <a:solidFill>
                <a:srgbClr val="FFFFFF"/>
              </a:solidFill>
              <a:latin typeface="Times New Roman"/>
              <a:cs typeface="Times New Roman"/>
            </a:endParaRPr>
          </a:p>
          <a:p>
            <a:pPr marL="285750" indent="-285750">
              <a:buFontTx/>
              <a:buChar char="-"/>
            </a:pPr>
            <a:r>
              <a:rPr lang="en-US" sz="1400" dirty="0" smtClean="0">
                <a:solidFill>
                  <a:srgbClr val="FFFFFF"/>
                </a:solidFill>
                <a:latin typeface="Times New Roman"/>
                <a:cs typeface="Times New Roman"/>
              </a:rPr>
              <a:t>Merging Trees</a:t>
            </a:r>
          </a:p>
          <a:p>
            <a:pPr marL="285750" indent="-285750">
              <a:buFontTx/>
              <a:buChar char="-"/>
            </a:pPr>
            <a:r>
              <a:rPr lang="en-US" sz="1400" b="1" dirty="0" smtClean="0">
                <a:solidFill>
                  <a:srgbClr val="FF0000"/>
                </a:solidFill>
                <a:latin typeface="Times New Roman"/>
                <a:cs typeface="Times New Roman"/>
              </a:rPr>
              <a:t>BOSS galaxy light-cones</a:t>
            </a:r>
          </a:p>
          <a:p>
            <a:r>
              <a:rPr lang="es-ES" sz="1400" dirty="0" smtClean="0">
                <a:solidFill>
                  <a:srgbClr val="FFFFFF"/>
                </a:solidFill>
                <a:latin typeface="Times New Roman"/>
                <a:cs typeface="Times New Roman"/>
              </a:rPr>
              <a:t>-    “</a:t>
            </a:r>
            <a:r>
              <a:rPr lang="en-US" sz="1400" dirty="0" smtClean="0">
                <a:solidFill>
                  <a:srgbClr val="FFFFFF"/>
                </a:solidFill>
                <a:latin typeface="Times New Roman"/>
                <a:cs typeface="Times New Roman"/>
              </a:rPr>
              <a:t>Add to Wish List”</a:t>
            </a:r>
            <a:endParaRPr lang="en-US" sz="1400" dirty="0">
              <a:solidFill>
                <a:srgbClr val="FFFFFF"/>
              </a:solidFill>
              <a:latin typeface="Times New Roman"/>
              <a:cs typeface="Times New Roman"/>
            </a:endParaRPr>
          </a:p>
        </p:txBody>
      </p:sp>
    </p:spTree>
    <p:extLst>
      <p:ext uri="{BB962C8B-B14F-4D97-AF65-F5344CB8AC3E}">
        <p14:creationId xmlns:p14="http://schemas.microsoft.com/office/powerpoint/2010/main" val="25115268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screen-capture-39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43" y="952500"/>
            <a:ext cx="6781800" cy="4940300"/>
          </a:xfrm>
          <a:prstGeom prst="rect">
            <a:avLst/>
          </a:prstGeom>
        </p:spPr>
      </p:pic>
      <p:sp>
        <p:nvSpPr>
          <p:cNvPr id="5" name="CuadroTexto 4"/>
          <p:cNvSpPr txBox="1"/>
          <p:nvPr/>
        </p:nvSpPr>
        <p:spPr>
          <a:xfrm>
            <a:off x="6156176" y="6277962"/>
            <a:ext cx="2736713" cy="338554"/>
          </a:xfrm>
          <a:prstGeom prst="rect">
            <a:avLst/>
          </a:prstGeom>
          <a:noFill/>
        </p:spPr>
        <p:txBody>
          <a:bodyPr wrap="none" rtlCol="0">
            <a:spAutoFit/>
          </a:bodyPr>
          <a:lstStyle/>
          <a:p>
            <a:r>
              <a:rPr lang="es-ES" sz="1600" dirty="0" smtClean="0">
                <a:latin typeface="Times New Roman"/>
                <a:cs typeface="Times New Roman"/>
              </a:rPr>
              <a:t>Rodríguez et al. 2014</a:t>
            </a:r>
            <a:r>
              <a:rPr lang="es-ES" sz="1600" i="1" dirty="0" smtClean="0">
                <a:latin typeface="Times New Roman"/>
                <a:cs typeface="Times New Roman"/>
              </a:rPr>
              <a:t>, in </a:t>
            </a:r>
            <a:r>
              <a:rPr lang="es-ES" sz="1600" i="1" dirty="0" err="1" smtClean="0">
                <a:latin typeface="Times New Roman"/>
                <a:cs typeface="Times New Roman"/>
              </a:rPr>
              <a:t>prep</a:t>
            </a:r>
            <a:r>
              <a:rPr lang="es-ES" sz="1600" i="1" dirty="0" smtClean="0">
                <a:latin typeface="Times New Roman"/>
                <a:cs typeface="Times New Roman"/>
              </a:rPr>
              <a:t>.</a:t>
            </a:r>
            <a:endParaRPr lang="es-ES" sz="1600" i="1" dirty="0">
              <a:latin typeface="Times New Roman"/>
              <a:cs typeface="Times New Roman"/>
            </a:endParaRPr>
          </a:p>
        </p:txBody>
      </p:sp>
      <p:sp>
        <p:nvSpPr>
          <p:cNvPr id="6" name="Rectángulo 5"/>
          <p:cNvSpPr/>
          <p:nvPr/>
        </p:nvSpPr>
        <p:spPr>
          <a:xfrm>
            <a:off x="1259632" y="332656"/>
            <a:ext cx="7056784" cy="400110"/>
          </a:xfrm>
          <a:prstGeom prst="rect">
            <a:avLst/>
          </a:prstGeom>
        </p:spPr>
        <p:txBody>
          <a:bodyPr wrap="square">
            <a:spAutoFit/>
          </a:bodyPr>
          <a:lstStyle/>
          <a:p>
            <a:pPr algn="ctr"/>
            <a:r>
              <a:rPr lang="es-ES" sz="2000" b="1" dirty="0" err="1">
                <a:solidFill>
                  <a:srgbClr val="FF6600"/>
                </a:solidFill>
                <a:latin typeface="Times New Roman"/>
                <a:cs typeface="Times New Roman"/>
              </a:rPr>
              <a:t>The</a:t>
            </a:r>
            <a:r>
              <a:rPr lang="es-ES" sz="2000" b="1" dirty="0">
                <a:solidFill>
                  <a:srgbClr val="FF6600"/>
                </a:solidFill>
                <a:latin typeface="Times New Roman"/>
                <a:cs typeface="Times New Roman"/>
              </a:rPr>
              <a:t> </a:t>
            </a:r>
            <a:r>
              <a:rPr lang="es-ES" sz="2000" b="1" dirty="0" err="1">
                <a:solidFill>
                  <a:srgbClr val="FF6600"/>
                </a:solidFill>
                <a:latin typeface="Times New Roman"/>
                <a:cs typeface="Times New Roman"/>
              </a:rPr>
              <a:t>clustering</a:t>
            </a:r>
            <a:r>
              <a:rPr lang="es-ES" sz="2000" b="1" dirty="0">
                <a:solidFill>
                  <a:srgbClr val="FF6600"/>
                </a:solidFill>
                <a:latin typeface="Times New Roman"/>
                <a:cs typeface="Times New Roman"/>
              </a:rPr>
              <a:t> of </a:t>
            </a:r>
            <a:r>
              <a:rPr lang="es-ES" sz="2000" b="1" dirty="0" err="1">
                <a:solidFill>
                  <a:srgbClr val="FF6600"/>
                </a:solidFill>
                <a:latin typeface="Times New Roman"/>
                <a:cs typeface="Times New Roman"/>
              </a:rPr>
              <a:t>galaxies</a:t>
            </a:r>
            <a:r>
              <a:rPr lang="es-ES" sz="2000" b="1" dirty="0">
                <a:solidFill>
                  <a:srgbClr val="FF6600"/>
                </a:solidFill>
                <a:latin typeface="Times New Roman"/>
                <a:cs typeface="Times New Roman"/>
              </a:rPr>
              <a:t> at </a:t>
            </a:r>
            <a:r>
              <a:rPr lang="es-ES" sz="2000" i="1" dirty="0" smtClean="0">
                <a:solidFill>
                  <a:srgbClr val="FF6600"/>
                </a:solidFill>
                <a:latin typeface="Times New Roman"/>
                <a:cs typeface="Times New Roman"/>
              </a:rPr>
              <a:t>z=</a:t>
            </a:r>
            <a:r>
              <a:rPr lang="es-ES" sz="2000" dirty="0" smtClean="0">
                <a:solidFill>
                  <a:srgbClr val="FF6600"/>
                </a:solidFill>
                <a:latin typeface="Times New Roman"/>
                <a:cs typeface="Times New Roman"/>
              </a:rPr>
              <a:t>0</a:t>
            </a:r>
            <a:r>
              <a:rPr lang="es-ES" sz="2000" i="1" dirty="0">
                <a:solidFill>
                  <a:srgbClr val="FF6600"/>
                </a:solidFill>
                <a:latin typeface="Times New Roman"/>
                <a:cs typeface="Times New Roman"/>
              </a:rPr>
              <a:t>.</a:t>
            </a:r>
            <a:r>
              <a:rPr lang="es-ES" sz="2000" dirty="0" smtClean="0">
                <a:solidFill>
                  <a:srgbClr val="FF6600"/>
                </a:solidFill>
                <a:latin typeface="Times New Roman"/>
                <a:cs typeface="Times New Roman"/>
              </a:rPr>
              <a:t>5 </a:t>
            </a:r>
            <a:r>
              <a:rPr lang="es-ES" sz="2000" b="1" dirty="0">
                <a:solidFill>
                  <a:srgbClr val="FF6600"/>
                </a:solidFill>
                <a:latin typeface="Times New Roman"/>
                <a:cs typeface="Times New Roman"/>
              </a:rPr>
              <a:t>in </a:t>
            </a:r>
            <a:r>
              <a:rPr lang="es-ES" sz="2000" b="1" dirty="0" err="1">
                <a:solidFill>
                  <a:srgbClr val="FF6600"/>
                </a:solidFill>
                <a:latin typeface="Times New Roman"/>
                <a:cs typeface="Times New Roman"/>
              </a:rPr>
              <a:t>the</a:t>
            </a:r>
            <a:r>
              <a:rPr lang="es-ES" sz="2000" b="1" dirty="0">
                <a:solidFill>
                  <a:srgbClr val="FF6600"/>
                </a:solidFill>
                <a:latin typeface="Times New Roman"/>
                <a:cs typeface="Times New Roman"/>
              </a:rPr>
              <a:t> </a:t>
            </a:r>
            <a:r>
              <a:rPr lang="es-ES" sz="2000" b="1" dirty="0" smtClean="0">
                <a:solidFill>
                  <a:srgbClr val="FF6600"/>
                </a:solidFill>
                <a:latin typeface="Times New Roman"/>
                <a:cs typeface="Times New Roman"/>
              </a:rPr>
              <a:t>BOSS</a:t>
            </a:r>
            <a:r>
              <a:rPr lang="es-ES" sz="2000" b="1" dirty="0">
                <a:solidFill>
                  <a:srgbClr val="FF6600"/>
                </a:solidFill>
                <a:latin typeface="Times New Roman"/>
                <a:cs typeface="Times New Roman"/>
              </a:rPr>
              <a:t>-</a:t>
            </a:r>
            <a:r>
              <a:rPr lang="es-ES" sz="2000" b="1" dirty="0" smtClean="0">
                <a:solidFill>
                  <a:srgbClr val="FF6600"/>
                </a:solidFill>
                <a:latin typeface="Times New Roman"/>
                <a:cs typeface="Times New Roman"/>
              </a:rPr>
              <a:t>CMASS DR11</a:t>
            </a:r>
            <a:endParaRPr lang="es-ES" sz="2000" dirty="0">
              <a:solidFill>
                <a:srgbClr val="FF6600"/>
              </a:solidFill>
              <a:latin typeface="Times New Roman"/>
              <a:cs typeface="Times New Roman"/>
            </a:endParaRPr>
          </a:p>
        </p:txBody>
      </p:sp>
    </p:spTree>
    <p:extLst>
      <p:ext uri="{BB962C8B-B14F-4D97-AF65-F5344CB8AC3E}">
        <p14:creationId xmlns:p14="http://schemas.microsoft.com/office/powerpoint/2010/main" val="1576835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910935" y="97468"/>
            <a:ext cx="5901425" cy="954107"/>
          </a:xfrm>
          <a:prstGeom prst="rect">
            <a:avLst/>
          </a:prstGeom>
          <a:noFill/>
        </p:spPr>
        <p:txBody>
          <a:bodyPr wrap="none" rtlCol="0">
            <a:spAutoFit/>
          </a:bodyPr>
          <a:lstStyle/>
          <a:p>
            <a:pPr algn="ctr"/>
            <a:r>
              <a:rPr lang="en-US" sz="2800" dirty="0" smtClean="0">
                <a:solidFill>
                  <a:srgbClr val="FF6600"/>
                </a:solidFill>
                <a:latin typeface="Times New Roman"/>
                <a:cs typeface="Times New Roman"/>
              </a:rPr>
              <a:t>Large-scale Galaxy Clustering and Bias</a:t>
            </a:r>
          </a:p>
          <a:p>
            <a:pPr algn="ctr"/>
            <a:r>
              <a:rPr lang="en-US" sz="2800" dirty="0" smtClean="0">
                <a:solidFill>
                  <a:srgbClr val="FF6600"/>
                </a:solidFill>
                <a:latin typeface="Times New Roman"/>
                <a:cs typeface="Times New Roman"/>
              </a:rPr>
              <a:t>BAO systematics study</a:t>
            </a:r>
            <a:endParaRPr lang="en-US" sz="2800" dirty="0">
              <a:solidFill>
                <a:srgbClr val="FF6600"/>
              </a:solidFill>
              <a:latin typeface="Times New Roman"/>
              <a:cs typeface="Times New Roman"/>
            </a:endParaRPr>
          </a:p>
        </p:txBody>
      </p:sp>
      <p:pic>
        <p:nvPicPr>
          <p:cNvPr id="2" name="Imagen 1" descr="dr11_BigMD_comparis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403" y="1534405"/>
            <a:ext cx="5558901" cy="4169176"/>
          </a:xfrm>
          <a:prstGeom prst="rect">
            <a:avLst/>
          </a:prstGeom>
        </p:spPr>
      </p:pic>
      <p:sp>
        <p:nvSpPr>
          <p:cNvPr id="10" name="CuadroTexto 9"/>
          <p:cNvSpPr txBox="1"/>
          <p:nvPr/>
        </p:nvSpPr>
        <p:spPr>
          <a:xfrm>
            <a:off x="2262097" y="5746030"/>
            <a:ext cx="4902191" cy="923330"/>
          </a:xfrm>
          <a:prstGeom prst="rect">
            <a:avLst/>
          </a:prstGeom>
          <a:noFill/>
        </p:spPr>
        <p:txBody>
          <a:bodyPr wrap="none" rtlCol="0">
            <a:spAutoFit/>
          </a:bodyPr>
          <a:lstStyle/>
          <a:p>
            <a:pPr algn="ctr"/>
            <a:r>
              <a:rPr lang="es-ES" dirty="0" smtClean="0"/>
              <a:t>BOSS-</a:t>
            </a:r>
            <a:r>
              <a:rPr lang="en-US" dirty="0" smtClean="0"/>
              <a:t>CMASS galaxy power spectrum compared to</a:t>
            </a:r>
          </a:p>
          <a:p>
            <a:pPr algn="ctr"/>
            <a:r>
              <a:rPr lang="en-US" dirty="0" err="1" smtClean="0"/>
              <a:t>BigMD</a:t>
            </a:r>
            <a:r>
              <a:rPr lang="en-US" dirty="0" smtClean="0"/>
              <a:t>-SHAM prediction for n=3e-4 at z=0.57</a:t>
            </a:r>
          </a:p>
          <a:p>
            <a:pPr algn="ctr"/>
            <a:r>
              <a:rPr lang="en-US" dirty="0" smtClean="0"/>
              <a:t>(</a:t>
            </a:r>
            <a:r>
              <a:rPr lang="en-US" i="1" dirty="0" smtClean="0"/>
              <a:t>courtesy of Francesco Montesano</a:t>
            </a:r>
            <a:r>
              <a:rPr lang="en-US" dirty="0" smtClean="0"/>
              <a:t>)</a:t>
            </a:r>
            <a:endParaRPr lang="en-US" dirty="0"/>
          </a:p>
        </p:txBody>
      </p:sp>
    </p:spTree>
    <p:extLst>
      <p:ext uri="{BB962C8B-B14F-4D97-AF65-F5344CB8AC3E}">
        <p14:creationId xmlns:p14="http://schemas.microsoft.com/office/powerpoint/2010/main" val="4126249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329137" y="260648"/>
            <a:ext cx="2896524" cy="1629295"/>
          </a:xfrm>
          <a:prstGeom prst="rect">
            <a:avLst/>
          </a:prstGeom>
        </p:spPr>
      </p:pic>
      <p:sp>
        <p:nvSpPr>
          <p:cNvPr id="8" name="Rectangle 2"/>
          <p:cNvSpPr txBox="1">
            <a:spLocks noChangeArrowheads="1"/>
          </p:cNvSpPr>
          <p:nvPr/>
        </p:nvSpPr>
        <p:spPr bwMode="auto">
          <a:xfrm>
            <a:off x="2483768" y="548680"/>
            <a:ext cx="7399867" cy="803672"/>
          </a:xfrm>
          <a:prstGeom prst="rect">
            <a:avLst/>
          </a:prstGeom>
          <a:noFill/>
          <a:ln w="12700">
            <a:noFill/>
            <a:miter lim="800000"/>
            <a:headEnd/>
            <a:tailEnd/>
          </a:ln>
          <a:effectLst/>
        </p:spPr>
        <p:txBody>
          <a:bodyPr lIns="95638" tIns="46980" rIns="95638" bIns="46980" anchor="ctr"/>
          <a:lstStyle/>
          <a:p>
            <a:pPr algn="ctr" defTabSz="966702">
              <a:lnSpc>
                <a:spcPct val="85000"/>
              </a:lnSpc>
              <a:defRPr/>
            </a:pPr>
            <a:r>
              <a:rPr lang="en-US" sz="2400" b="1" dirty="0" smtClean="0">
                <a:solidFill>
                  <a:srgbClr val="FF6600"/>
                </a:solidFill>
                <a:effectLst>
                  <a:outerShdw blurRad="38100" dist="38100" dir="2700000" algn="tl">
                    <a:srgbClr val="C0C0C0"/>
                  </a:outerShdw>
                </a:effectLst>
                <a:latin typeface="Times New Roman" charset="0"/>
                <a:ea typeface="ＭＳ Ｐゴシック" charset="-128"/>
              </a:rPr>
              <a:t>Dark Energy racing </a:t>
            </a:r>
            <a:r>
              <a:rPr lang="en-US" sz="2400" b="1" dirty="0">
                <a:solidFill>
                  <a:srgbClr val="FF6600"/>
                </a:solidFill>
                <a:effectLst>
                  <a:outerShdw blurRad="38100" dist="38100" dir="2700000" algn="tl">
                    <a:srgbClr val="C0C0C0"/>
                  </a:outerShdw>
                </a:effectLst>
                <a:latin typeface="Times New Roman" charset="0"/>
                <a:ea typeface="ＭＳ Ｐゴシック" charset="-128"/>
              </a:rPr>
              <a:t>s</a:t>
            </a:r>
            <a:r>
              <a:rPr lang="en-US" sz="2400" b="1" dirty="0" smtClean="0">
                <a:solidFill>
                  <a:srgbClr val="FF6600"/>
                </a:solidFill>
                <a:effectLst>
                  <a:outerShdw blurRad="38100" dist="38100" dir="2700000" algn="tl">
                    <a:srgbClr val="C0C0C0"/>
                  </a:outerShdw>
                </a:effectLst>
                <a:latin typeface="Times New Roman" charset="0"/>
                <a:ea typeface="ＭＳ Ｐゴシック" charset="-128"/>
              </a:rPr>
              <a:t>eason has started!</a:t>
            </a:r>
            <a:endParaRPr lang="en-US" sz="2400" b="1" dirty="0">
              <a:solidFill>
                <a:srgbClr val="FF6600"/>
              </a:solidFill>
              <a:effectLst>
                <a:outerShdw blurRad="38100" dist="38100" dir="2700000" algn="tl">
                  <a:srgbClr val="C0C0C0"/>
                </a:outerShdw>
              </a:effectLst>
              <a:latin typeface="Times New Roman" charset="0"/>
              <a:ea typeface="ＭＳ Ｐゴシック" charset="-128"/>
            </a:endParaRPr>
          </a:p>
        </p:txBody>
      </p:sp>
      <p:pic>
        <p:nvPicPr>
          <p:cNvPr id="9" name="Imagen 8" descr="Table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996769"/>
            <a:ext cx="9554952" cy="13521463"/>
          </a:xfrm>
          <a:prstGeom prst="rect">
            <a:avLst/>
          </a:prstGeom>
        </p:spPr>
      </p:pic>
      <p:cxnSp>
        <p:nvCxnSpPr>
          <p:cNvPr id="13" name="Conector recto de flecha 12"/>
          <p:cNvCxnSpPr/>
          <p:nvPr/>
        </p:nvCxnSpPr>
        <p:spPr>
          <a:xfrm>
            <a:off x="899592" y="4365104"/>
            <a:ext cx="2880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Conector recto de flecha 13"/>
          <p:cNvCxnSpPr/>
          <p:nvPr/>
        </p:nvCxnSpPr>
        <p:spPr>
          <a:xfrm>
            <a:off x="899592" y="4149080"/>
            <a:ext cx="2880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Conector recto de flecha 14"/>
          <p:cNvCxnSpPr/>
          <p:nvPr/>
        </p:nvCxnSpPr>
        <p:spPr>
          <a:xfrm>
            <a:off x="899592" y="2996952"/>
            <a:ext cx="2880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Conector recto de flecha 15"/>
          <p:cNvCxnSpPr/>
          <p:nvPr/>
        </p:nvCxnSpPr>
        <p:spPr>
          <a:xfrm>
            <a:off x="899592" y="3933056"/>
            <a:ext cx="2880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41061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06288"/>
            <a:ext cx="8229600" cy="1143000"/>
          </a:xfrm>
        </p:spPr>
        <p:txBody>
          <a:bodyPr>
            <a:normAutofit/>
          </a:bodyPr>
          <a:lstStyle/>
          <a:p>
            <a:r>
              <a:rPr lang="en-US" sz="2800" dirty="0" smtClean="0">
                <a:solidFill>
                  <a:srgbClr val="FF6600"/>
                </a:solidFill>
                <a:latin typeface="Times New Roman"/>
                <a:cs typeface="Times New Roman"/>
              </a:rPr>
              <a:t>SO vs. FOF halo clustering</a:t>
            </a:r>
            <a:endParaRPr lang="en-US" sz="2800" dirty="0">
              <a:solidFill>
                <a:srgbClr val="FF6600"/>
              </a:solidFill>
              <a:latin typeface="Times New Roman"/>
              <a:cs typeface="Times New Roman"/>
            </a:endParaRPr>
          </a:p>
        </p:txBody>
      </p:sp>
      <p:pic>
        <p:nvPicPr>
          <p:cNvPr id="4" name="Imagen 3" descr="screen-capture-2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3429000"/>
            <a:ext cx="3462643" cy="2738636"/>
          </a:xfrm>
          <a:prstGeom prst="rect">
            <a:avLst/>
          </a:prstGeom>
        </p:spPr>
      </p:pic>
      <p:pic>
        <p:nvPicPr>
          <p:cNvPr id="5" name="Imagen 4" descr="screen-capture-2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836712"/>
            <a:ext cx="3483663" cy="2520280"/>
          </a:xfrm>
          <a:prstGeom prst="rect">
            <a:avLst/>
          </a:prstGeom>
        </p:spPr>
      </p:pic>
      <p:pic>
        <p:nvPicPr>
          <p:cNvPr id="6" name="Imagen 5" descr="test1_lc.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1879" y="-171400"/>
            <a:ext cx="6078673" cy="7866517"/>
          </a:xfrm>
          <a:prstGeom prst="rect">
            <a:avLst/>
          </a:prstGeom>
        </p:spPr>
      </p:pic>
      <p:sp>
        <p:nvSpPr>
          <p:cNvPr id="7" name="CuadroTexto 6"/>
          <p:cNvSpPr txBox="1"/>
          <p:nvPr/>
        </p:nvSpPr>
        <p:spPr>
          <a:xfrm>
            <a:off x="3851920" y="6093296"/>
            <a:ext cx="5328592" cy="584776"/>
          </a:xfrm>
          <a:prstGeom prst="rect">
            <a:avLst/>
          </a:prstGeom>
          <a:noFill/>
        </p:spPr>
        <p:txBody>
          <a:bodyPr wrap="square" rtlCol="0">
            <a:spAutoFit/>
          </a:bodyPr>
          <a:lstStyle/>
          <a:p>
            <a:pPr algn="just"/>
            <a:r>
              <a:rPr lang="en-US" sz="1600" dirty="0" smtClean="0"/>
              <a:t>The power spectrum and bias of BDM and FOF (sub)halos with</a:t>
            </a:r>
          </a:p>
          <a:p>
            <a:pPr algn="just"/>
            <a:r>
              <a:rPr lang="en-US" sz="1600" dirty="0" smtClean="0"/>
              <a:t>Number den3.5 10</a:t>
            </a:r>
            <a:r>
              <a:rPr lang="en-US" sz="1600" baseline="30000" dirty="0" smtClean="0"/>
              <a:t>-4</a:t>
            </a:r>
            <a:r>
              <a:rPr lang="en-US" sz="1600" dirty="0" smtClean="0"/>
              <a:t> taken from the </a:t>
            </a:r>
            <a:r>
              <a:rPr lang="en-US" sz="1600" dirty="0" err="1" smtClean="0"/>
              <a:t>BigMultiDark</a:t>
            </a:r>
            <a:r>
              <a:rPr lang="en-US" sz="1600" dirty="0" smtClean="0"/>
              <a:t> Planck1 box  </a:t>
            </a:r>
            <a:endParaRPr lang="en-US" sz="1600" dirty="0"/>
          </a:p>
        </p:txBody>
      </p:sp>
      <p:sp>
        <p:nvSpPr>
          <p:cNvPr id="8" name="CuadroTexto 7"/>
          <p:cNvSpPr txBox="1"/>
          <p:nvPr/>
        </p:nvSpPr>
        <p:spPr>
          <a:xfrm>
            <a:off x="8676456" y="4129335"/>
            <a:ext cx="458116" cy="307777"/>
          </a:xfrm>
          <a:prstGeom prst="rect">
            <a:avLst/>
          </a:prstGeom>
          <a:noFill/>
        </p:spPr>
        <p:txBody>
          <a:bodyPr wrap="none" rtlCol="0">
            <a:spAutoFit/>
          </a:bodyPr>
          <a:lstStyle/>
          <a:p>
            <a:r>
              <a:rPr lang="es-ES" sz="1400" b="1" dirty="0" smtClean="0"/>
              <a:t>ALL</a:t>
            </a:r>
            <a:endParaRPr lang="es-ES" sz="1400" b="1" dirty="0"/>
          </a:p>
        </p:txBody>
      </p:sp>
      <p:sp>
        <p:nvSpPr>
          <p:cNvPr id="9" name="CuadroTexto 8"/>
          <p:cNvSpPr txBox="1"/>
          <p:nvPr/>
        </p:nvSpPr>
        <p:spPr>
          <a:xfrm>
            <a:off x="8028384" y="4365104"/>
            <a:ext cx="752379" cy="307777"/>
          </a:xfrm>
          <a:prstGeom prst="rect">
            <a:avLst/>
          </a:prstGeom>
          <a:noFill/>
        </p:spPr>
        <p:txBody>
          <a:bodyPr wrap="none" rtlCol="0">
            <a:spAutoFit/>
          </a:bodyPr>
          <a:lstStyle/>
          <a:p>
            <a:r>
              <a:rPr lang="es-ES" sz="1400" b="1" dirty="0" err="1" smtClean="0">
                <a:solidFill>
                  <a:srgbClr val="3366FF"/>
                </a:solidFill>
              </a:rPr>
              <a:t>Distinct</a:t>
            </a:r>
            <a:endParaRPr lang="es-ES" sz="1400" b="1" dirty="0">
              <a:solidFill>
                <a:srgbClr val="3366FF"/>
              </a:solidFill>
            </a:endParaRPr>
          </a:p>
        </p:txBody>
      </p:sp>
      <p:sp>
        <p:nvSpPr>
          <p:cNvPr id="10" name="CuadroTexto 9"/>
          <p:cNvSpPr txBox="1"/>
          <p:nvPr/>
        </p:nvSpPr>
        <p:spPr>
          <a:xfrm>
            <a:off x="8297445" y="2204864"/>
            <a:ext cx="595035" cy="307777"/>
          </a:xfrm>
          <a:prstGeom prst="rect">
            <a:avLst/>
          </a:prstGeom>
          <a:noFill/>
        </p:spPr>
        <p:txBody>
          <a:bodyPr wrap="none" rtlCol="0">
            <a:spAutoFit/>
          </a:bodyPr>
          <a:lstStyle/>
          <a:p>
            <a:r>
              <a:rPr lang="es-ES" sz="1400" b="1" dirty="0">
                <a:solidFill>
                  <a:srgbClr val="3366FF"/>
                </a:solidFill>
              </a:rPr>
              <a:t>l</a:t>
            </a:r>
            <a:r>
              <a:rPr lang="es-ES" sz="1400" b="1" dirty="0" smtClean="0">
                <a:solidFill>
                  <a:srgbClr val="3366FF"/>
                </a:solidFill>
              </a:rPr>
              <a:t>l=0.2</a:t>
            </a:r>
            <a:endParaRPr lang="es-ES" sz="1400" b="1" dirty="0">
              <a:solidFill>
                <a:srgbClr val="3366FF"/>
              </a:solidFill>
            </a:endParaRPr>
          </a:p>
        </p:txBody>
      </p:sp>
      <p:sp>
        <p:nvSpPr>
          <p:cNvPr id="11" name="CuadroTexto 10"/>
          <p:cNvSpPr txBox="1"/>
          <p:nvPr/>
        </p:nvSpPr>
        <p:spPr>
          <a:xfrm>
            <a:off x="8316416" y="1772816"/>
            <a:ext cx="684803" cy="307777"/>
          </a:xfrm>
          <a:prstGeom prst="rect">
            <a:avLst/>
          </a:prstGeom>
          <a:noFill/>
        </p:spPr>
        <p:txBody>
          <a:bodyPr wrap="none" rtlCol="0">
            <a:spAutoFit/>
          </a:bodyPr>
          <a:lstStyle/>
          <a:p>
            <a:r>
              <a:rPr lang="es-ES" sz="1400" b="1" dirty="0"/>
              <a:t>l</a:t>
            </a:r>
            <a:r>
              <a:rPr lang="es-ES" sz="1400" b="1" dirty="0" smtClean="0"/>
              <a:t>l=0.02</a:t>
            </a:r>
            <a:endParaRPr lang="es-ES" sz="1400" b="1" dirty="0"/>
          </a:p>
        </p:txBody>
      </p:sp>
    </p:spTree>
    <p:extLst>
      <p:ext uri="{BB962C8B-B14F-4D97-AF65-F5344CB8AC3E}">
        <p14:creationId xmlns:p14="http://schemas.microsoft.com/office/powerpoint/2010/main" val="42441548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0528" y="-162272"/>
            <a:ext cx="9324528" cy="1143000"/>
          </a:xfrm>
        </p:spPr>
        <p:txBody>
          <a:bodyPr>
            <a:noAutofit/>
          </a:bodyPr>
          <a:lstStyle/>
          <a:p>
            <a:r>
              <a:rPr lang="en-US" sz="2400" b="1" dirty="0">
                <a:solidFill>
                  <a:srgbClr val="FF6600"/>
                </a:solidFill>
                <a:latin typeface="Times New Roman"/>
                <a:cs typeface="Times New Roman"/>
              </a:rPr>
              <a:t>T</a:t>
            </a:r>
            <a:r>
              <a:rPr lang="en-US" sz="2400" b="1" dirty="0" smtClean="0">
                <a:solidFill>
                  <a:srgbClr val="FF6600"/>
                </a:solidFill>
                <a:latin typeface="Times New Roman"/>
                <a:cs typeface="Times New Roman"/>
              </a:rPr>
              <a:t>he effect of small-scale clustering on the large-scale tail </a:t>
            </a:r>
            <a:br>
              <a:rPr lang="en-US" sz="2400" b="1" dirty="0" smtClean="0">
                <a:solidFill>
                  <a:srgbClr val="FF6600"/>
                </a:solidFill>
                <a:latin typeface="Times New Roman"/>
                <a:cs typeface="Times New Roman"/>
              </a:rPr>
            </a:br>
            <a:r>
              <a:rPr lang="en-US" sz="2400" b="1" dirty="0" smtClean="0">
                <a:solidFill>
                  <a:srgbClr val="FF6600"/>
                </a:solidFill>
                <a:latin typeface="Times New Roman"/>
                <a:cs typeface="Times New Roman"/>
              </a:rPr>
              <a:t>of the power spectrum</a:t>
            </a:r>
            <a:endParaRPr lang="en-US" sz="2400" b="1" dirty="0">
              <a:solidFill>
                <a:srgbClr val="FF6600"/>
              </a:solidFill>
              <a:latin typeface="Times New Roman"/>
              <a:cs typeface="Times New Roman"/>
            </a:endParaRPr>
          </a:p>
        </p:txBody>
      </p:sp>
      <p:pic>
        <p:nvPicPr>
          <p:cNvPr id="4" name="Imagen 3" descr="screen-capture-2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3429000"/>
            <a:ext cx="3462643" cy="2738636"/>
          </a:xfrm>
          <a:prstGeom prst="rect">
            <a:avLst/>
          </a:prstGeom>
        </p:spPr>
      </p:pic>
      <p:pic>
        <p:nvPicPr>
          <p:cNvPr id="5" name="Imagen 4" descr="screen-capture-2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836712"/>
            <a:ext cx="3483663" cy="2520280"/>
          </a:xfrm>
          <a:prstGeom prst="rect">
            <a:avLst/>
          </a:prstGeom>
        </p:spPr>
      </p:pic>
      <p:sp>
        <p:nvSpPr>
          <p:cNvPr id="7" name="CuadroTexto 6"/>
          <p:cNvSpPr txBox="1"/>
          <p:nvPr/>
        </p:nvSpPr>
        <p:spPr>
          <a:xfrm>
            <a:off x="3851920" y="6093296"/>
            <a:ext cx="5328592" cy="584776"/>
          </a:xfrm>
          <a:prstGeom prst="rect">
            <a:avLst/>
          </a:prstGeom>
          <a:noFill/>
        </p:spPr>
        <p:txBody>
          <a:bodyPr wrap="square" rtlCol="0">
            <a:spAutoFit/>
          </a:bodyPr>
          <a:lstStyle/>
          <a:p>
            <a:pPr algn="just"/>
            <a:r>
              <a:rPr lang="en-US" sz="1600" dirty="0" smtClean="0"/>
              <a:t>The power spectrum and bias of SO and FOF (sub)halos with</a:t>
            </a:r>
          </a:p>
          <a:p>
            <a:pPr algn="just"/>
            <a:r>
              <a:rPr lang="en-US" sz="1600" dirty="0" smtClean="0"/>
              <a:t>3.5 10</a:t>
            </a:r>
            <a:r>
              <a:rPr lang="en-US" sz="1600" baseline="30000" dirty="0" smtClean="0"/>
              <a:t>-4</a:t>
            </a:r>
            <a:r>
              <a:rPr lang="en-US" sz="1600" dirty="0" smtClean="0"/>
              <a:t> number density taken from </a:t>
            </a:r>
            <a:r>
              <a:rPr lang="en-US" sz="1600" dirty="0" err="1" smtClean="0"/>
              <a:t>BigMultiDark</a:t>
            </a:r>
            <a:r>
              <a:rPr lang="en-US" sz="1600" dirty="0" smtClean="0"/>
              <a:t> Planck1 box  </a:t>
            </a:r>
            <a:endParaRPr lang="en-US" sz="1600" dirty="0"/>
          </a:p>
        </p:txBody>
      </p:sp>
      <p:pic>
        <p:nvPicPr>
          <p:cNvPr id="3" name="Imagen 2" descr="testg.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9872" y="-27384"/>
            <a:ext cx="5855789" cy="7578080"/>
          </a:xfrm>
          <a:prstGeom prst="rect">
            <a:avLst/>
          </a:prstGeom>
        </p:spPr>
      </p:pic>
      <p:cxnSp>
        <p:nvCxnSpPr>
          <p:cNvPr id="13" name="Conector recto 12"/>
          <p:cNvCxnSpPr/>
          <p:nvPr/>
        </p:nvCxnSpPr>
        <p:spPr>
          <a:xfrm>
            <a:off x="4427984" y="1628800"/>
            <a:ext cx="216024" cy="0"/>
          </a:xfrm>
          <a:prstGeom prst="line">
            <a:avLst/>
          </a:prstGeom>
          <a:ln w="19050" cmpd="sng">
            <a:solidFill>
              <a:srgbClr val="0000FF"/>
            </a:solidFill>
          </a:ln>
        </p:spPr>
        <p:style>
          <a:lnRef idx="3">
            <a:schemeClr val="dk1"/>
          </a:lnRef>
          <a:fillRef idx="0">
            <a:schemeClr val="dk1"/>
          </a:fillRef>
          <a:effectRef idx="2">
            <a:schemeClr val="dk1"/>
          </a:effectRef>
          <a:fontRef idx="minor">
            <a:schemeClr val="tx1"/>
          </a:fontRef>
        </p:style>
      </p:cxnSp>
      <p:cxnSp>
        <p:nvCxnSpPr>
          <p:cNvPr id="14" name="Conector recto 13"/>
          <p:cNvCxnSpPr/>
          <p:nvPr/>
        </p:nvCxnSpPr>
        <p:spPr>
          <a:xfrm>
            <a:off x="4427984" y="1196752"/>
            <a:ext cx="216024" cy="0"/>
          </a:xfrm>
          <a:prstGeom prst="line">
            <a:avLst/>
          </a:prstGeom>
          <a:ln w="19050" cmpd="sng">
            <a:solidFill>
              <a:schemeClr val="tx1"/>
            </a:solidFill>
          </a:ln>
        </p:spPr>
        <p:style>
          <a:lnRef idx="3">
            <a:schemeClr val="dk1"/>
          </a:lnRef>
          <a:fillRef idx="0">
            <a:schemeClr val="dk1"/>
          </a:fillRef>
          <a:effectRef idx="2">
            <a:schemeClr val="dk1"/>
          </a:effectRef>
          <a:fontRef idx="minor">
            <a:schemeClr val="tx1"/>
          </a:fontRef>
        </p:style>
      </p:cxnSp>
      <p:cxnSp>
        <p:nvCxnSpPr>
          <p:cNvPr id="15" name="Conector recto 14"/>
          <p:cNvCxnSpPr/>
          <p:nvPr/>
        </p:nvCxnSpPr>
        <p:spPr>
          <a:xfrm>
            <a:off x="4427984" y="1412776"/>
            <a:ext cx="216024" cy="0"/>
          </a:xfrm>
          <a:prstGeom prst="line">
            <a:avLst/>
          </a:prstGeom>
          <a:ln w="19050" cmpd="sng">
            <a:solidFill>
              <a:schemeClr val="tx1"/>
            </a:solidFill>
            <a:prstDash val="dash"/>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395793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39552" y="1485359"/>
            <a:ext cx="8101408" cy="4031873"/>
          </a:xfrm>
          <a:prstGeom prst="rect">
            <a:avLst/>
          </a:prstGeom>
        </p:spPr>
        <p:txBody>
          <a:bodyPr wrap="square">
            <a:spAutoFit/>
          </a:bodyPr>
          <a:lstStyle/>
          <a:p>
            <a:pPr algn="just"/>
            <a:r>
              <a:rPr lang="en-US" sz="1600" dirty="0" smtClean="0">
                <a:latin typeface="Times New Roman"/>
                <a:cs typeface="Times New Roman"/>
              </a:rPr>
              <a:t>After all, why clustering at large scales should be affected by inclusion of </a:t>
            </a:r>
            <a:r>
              <a:rPr lang="en-US" sz="1600" dirty="0" err="1" smtClean="0">
                <a:latin typeface="Times New Roman"/>
                <a:cs typeface="Times New Roman"/>
              </a:rPr>
              <a:t>subhalos</a:t>
            </a:r>
            <a:r>
              <a:rPr lang="en-US" sz="1600" dirty="0" smtClean="0">
                <a:latin typeface="Times New Roman"/>
                <a:cs typeface="Times New Roman"/>
              </a:rPr>
              <a:t> at much smaller scales? However, there are two effects:</a:t>
            </a:r>
          </a:p>
          <a:p>
            <a:pPr algn="just"/>
            <a:endParaRPr lang="en-US" sz="1600" dirty="0">
              <a:latin typeface="Times New Roman"/>
              <a:cs typeface="Times New Roman"/>
            </a:endParaRPr>
          </a:p>
          <a:p>
            <a:pPr marL="285750" indent="-285750" algn="just">
              <a:buFont typeface="Arial"/>
              <a:buChar char="•"/>
            </a:pPr>
            <a:r>
              <a:rPr lang="en-US" sz="1600" dirty="0" smtClean="0">
                <a:latin typeface="Times New Roman"/>
                <a:cs typeface="Times New Roman"/>
              </a:rPr>
              <a:t> The first one, is rather simple. There are more </a:t>
            </a:r>
            <a:r>
              <a:rPr lang="en-US" sz="1600" dirty="0" err="1" smtClean="0">
                <a:latin typeface="Times New Roman"/>
                <a:cs typeface="Times New Roman"/>
              </a:rPr>
              <a:t>subhalos</a:t>
            </a:r>
            <a:r>
              <a:rPr lang="en-US" sz="1600" dirty="0" smtClean="0">
                <a:latin typeface="Times New Roman"/>
                <a:cs typeface="Times New Roman"/>
              </a:rPr>
              <a:t> of given mass (or circular velocity) in each massive distinct halo as compared with less massive halo. When </a:t>
            </a:r>
            <a:r>
              <a:rPr lang="en-US" sz="1600" dirty="0" err="1" smtClean="0">
                <a:latin typeface="Times New Roman"/>
                <a:cs typeface="Times New Roman"/>
              </a:rPr>
              <a:t>subhalos</a:t>
            </a:r>
            <a:r>
              <a:rPr lang="en-US" sz="1600" dirty="0" smtClean="0">
                <a:latin typeface="Times New Roman"/>
                <a:cs typeface="Times New Roman"/>
              </a:rPr>
              <a:t> are included, larger halos give proportionally larger contribution to the estimate of the power spectrum. Because larger halos are more biased, the power spectrum and the correlation function are larger on all scales. In practice, this effect results in almost scale-independent bias.</a:t>
            </a:r>
          </a:p>
          <a:p>
            <a:pPr marL="285750" indent="-285750" algn="just">
              <a:buFont typeface="Arial"/>
              <a:buChar char="•"/>
            </a:pPr>
            <a:endParaRPr lang="en-US" sz="1600" dirty="0" smtClean="0">
              <a:latin typeface="Times New Roman"/>
              <a:cs typeface="Times New Roman"/>
            </a:endParaRPr>
          </a:p>
          <a:p>
            <a:pPr marL="285750" indent="-285750" algn="just">
              <a:buFont typeface="Arial"/>
              <a:buChar char="•"/>
            </a:pPr>
            <a:r>
              <a:rPr lang="en-US" sz="1600" dirty="0" smtClean="0">
                <a:latin typeface="Times New Roman"/>
                <a:cs typeface="Times New Roman"/>
              </a:rPr>
              <a:t> The second effect is more subtle. There is a change – a boost due to </a:t>
            </a:r>
            <a:r>
              <a:rPr lang="en-US" sz="1600" dirty="0" err="1" smtClean="0">
                <a:latin typeface="Times New Roman"/>
                <a:cs typeface="Times New Roman"/>
              </a:rPr>
              <a:t>subhalos</a:t>
            </a:r>
            <a:r>
              <a:rPr lang="en-US" sz="1600" dirty="0" smtClean="0">
                <a:latin typeface="Times New Roman"/>
                <a:cs typeface="Times New Roman"/>
              </a:rPr>
              <a:t> – in the power spectrum even when there is no change in the large-scale correlation function. This happens because the power spectrum and the correlation function are connected through an integral relation. This effect results in a scale-dependent bias and its effect gets progressively small for small wavenumbers k.</a:t>
            </a:r>
          </a:p>
          <a:p>
            <a:pPr algn="just"/>
            <a:endParaRPr lang="en-US" sz="1600" dirty="0">
              <a:latin typeface="Times New Roman"/>
              <a:cs typeface="Times New Roman"/>
            </a:endParaRPr>
          </a:p>
        </p:txBody>
      </p:sp>
      <p:sp>
        <p:nvSpPr>
          <p:cNvPr id="5" name="Título 1"/>
          <p:cNvSpPr>
            <a:spLocks noGrp="1"/>
          </p:cNvSpPr>
          <p:nvPr>
            <p:ph type="title"/>
          </p:nvPr>
        </p:nvSpPr>
        <p:spPr>
          <a:xfrm>
            <a:off x="-180528" y="-18256"/>
            <a:ext cx="9324528" cy="1143000"/>
          </a:xfrm>
        </p:spPr>
        <p:txBody>
          <a:bodyPr>
            <a:noAutofit/>
          </a:bodyPr>
          <a:lstStyle/>
          <a:p>
            <a:r>
              <a:rPr lang="en-US" sz="2400" dirty="0">
                <a:solidFill>
                  <a:srgbClr val="FF6600"/>
                </a:solidFill>
                <a:latin typeface="Times New Roman"/>
                <a:cs typeface="Times New Roman"/>
              </a:rPr>
              <a:t>T</a:t>
            </a:r>
            <a:r>
              <a:rPr lang="en-US" sz="2400" dirty="0" smtClean="0">
                <a:solidFill>
                  <a:srgbClr val="FF6600"/>
                </a:solidFill>
                <a:latin typeface="Times New Roman"/>
                <a:cs typeface="Times New Roman"/>
              </a:rPr>
              <a:t>he effect of small-scale clustering on the large-scale tail </a:t>
            </a:r>
            <a:br>
              <a:rPr lang="en-US" sz="2400" dirty="0" smtClean="0">
                <a:solidFill>
                  <a:srgbClr val="FF6600"/>
                </a:solidFill>
                <a:latin typeface="Times New Roman"/>
                <a:cs typeface="Times New Roman"/>
              </a:rPr>
            </a:br>
            <a:r>
              <a:rPr lang="en-US" sz="2400" dirty="0" smtClean="0">
                <a:solidFill>
                  <a:srgbClr val="FF6600"/>
                </a:solidFill>
                <a:latin typeface="Times New Roman"/>
                <a:cs typeface="Times New Roman"/>
              </a:rPr>
              <a:t>of the power spectrum</a:t>
            </a:r>
            <a:endParaRPr lang="en-US" sz="2400" dirty="0">
              <a:solidFill>
                <a:srgbClr val="FF6600"/>
              </a:solidFill>
              <a:latin typeface="Times New Roman"/>
              <a:cs typeface="Times New Roman"/>
            </a:endParaRPr>
          </a:p>
        </p:txBody>
      </p:sp>
    </p:spTree>
    <p:extLst>
      <p:ext uri="{BB962C8B-B14F-4D97-AF65-F5344CB8AC3E}">
        <p14:creationId xmlns:p14="http://schemas.microsoft.com/office/powerpoint/2010/main" val="20319229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39552" y="965046"/>
            <a:ext cx="8101408" cy="1815882"/>
          </a:xfrm>
          <a:prstGeom prst="rect">
            <a:avLst/>
          </a:prstGeom>
        </p:spPr>
        <p:txBody>
          <a:bodyPr wrap="square">
            <a:spAutoFit/>
          </a:bodyPr>
          <a:lstStyle/>
          <a:p>
            <a:pPr algn="just"/>
            <a:endParaRPr lang="en-US" sz="1600" dirty="0">
              <a:latin typeface="Times New Roman"/>
              <a:cs typeface="Times New Roman"/>
            </a:endParaRPr>
          </a:p>
          <a:p>
            <a:pPr algn="just"/>
            <a:r>
              <a:rPr lang="en-US" sz="1600" dirty="0" smtClean="0">
                <a:latin typeface="Times New Roman"/>
                <a:cs typeface="Times New Roman"/>
              </a:rPr>
              <a:t>We can compare our theory estimates with the results for the observed power spectrum of BOSS CMASS sample. For BAO oscillations at k &lt; 0.2 h Mpc</a:t>
            </a:r>
            <a:r>
              <a:rPr lang="en-US" sz="1600" baseline="30000" dirty="0" smtClean="0">
                <a:latin typeface="Times New Roman"/>
                <a:cs typeface="Times New Roman"/>
              </a:rPr>
              <a:t>-1</a:t>
            </a:r>
            <a:r>
              <a:rPr lang="en-US" sz="1600" dirty="0" smtClean="0">
                <a:latin typeface="Times New Roman"/>
                <a:cs typeface="Times New Roman"/>
              </a:rPr>
              <a:t> the effect of </a:t>
            </a:r>
            <a:r>
              <a:rPr lang="en-US" sz="1600" dirty="0" err="1" smtClean="0">
                <a:latin typeface="Times New Roman"/>
                <a:cs typeface="Times New Roman"/>
              </a:rPr>
              <a:t>subhalos</a:t>
            </a:r>
            <a:r>
              <a:rPr lang="en-US" sz="1600" dirty="0" smtClean="0">
                <a:latin typeface="Times New Roman"/>
                <a:cs typeface="Times New Roman"/>
              </a:rPr>
              <a:t> is quite small, but potentially measurable. For example, at k = 0.2 h Mpc</a:t>
            </a:r>
            <a:r>
              <a:rPr lang="en-US" sz="1600" baseline="30000" dirty="0" smtClean="0">
                <a:latin typeface="Times New Roman"/>
                <a:cs typeface="Times New Roman"/>
              </a:rPr>
              <a:t>-1</a:t>
            </a:r>
            <a:r>
              <a:rPr lang="en-US" sz="1600" dirty="0" smtClean="0">
                <a:latin typeface="Times New Roman"/>
                <a:cs typeface="Times New Roman"/>
              </a:rPr>
              <a:t>, we have estimated P=370 h</a:t>
            </a:r>
            <a:r>
              <a:rPr lang="en-US" sz="1600" baseline="30000" dirty="0" smtClean="0">
                <a:latin typeface="Times New Roman"/>
                <a:cs typeface="Times New Roman"/>
              </a:rPr>
              <a:t>-3</a:t>
            </a:r>
            <a:r>
              <a:rPr lang="en-US" sz="1600" dirty="0">
                <a:latin typeface="Times New Roman"/>
                <a:cs typeface="Times New Roman"/>
              </a:rPr>
              <a:t> </a:t>
            </a:r>
            <a:r>
              <a:rPr lang="en-US" sz="1600" dirty="0" smtClean="0">
                <a:latin typeface="Times New Roman"/>
                <a:cs typeface="Times New Roman"/>
              </a:rPr>
              <a:t>Mpc</a:t>
            </a:r>
            <a:r>
              <a:rPr lang="en-US" sz="1600" baseline="30000" dirty="0" smtClean="0">
                <a:latin typeface="Times New Roman"/>
                <a:cs typeface="Times New Roman"/>
              </a:rPr>
              <a:t>3</a:t>
            </a:r>
            <a:r>
              <a:rPr lang="en-US" sz="1600" dirty="0" smtClean="0">
                <a:latin typeface="Times New Roman"/>
                <a:cs typeface="Times New Roman"/>
              </a:rPr>
              <a:t> from the 1-halo term of the correlation function.  Measured power is P ≈ 5000 h</a:t>
            </a:r>
            <a:r>
              <a:rPr lang="en-US" sz="1600" baseline="30000" dirty="0" smtClean="0">
                <a:latin typeface="Times New Roman"/>
                <a:cs typeface="Times New Roman"/>
              </a:rPr>
              <a:t>-3</a:t>
            </a:r>
            <a:r>
              <a:rPr lang="en-US" sz="1600" dirty="0" smtClean="0">
                <a:latin typeface="Times New Roman"/>
                <a:cs typeface="Times New Roman"/>
              </a:rPr>
              <a:t> Mpc</a:t>
            </a:r>
            <a:r>
              <a:rPr lang="en-US" sz="1600" baseline="30000" dirty="0" smtClean="0">
                <a:latin typeface="Times New Roman"/>
                <a:cs typeface="Times New Roman"/>
              </a:rPr>
              <a:t>3</a:t>
            </a:r>
            <a:r>
              <a:rPr lang="en-US" sz="1600" dirty="0" smtClean="0">
                <a:latin typeface="Times New Roman"/>
                <a:cs typeface="Times New Roman"/>
              </a:rPr>
              <a:t>. Thus, </a:t>
            </a:r>
            <a:r>
              <a:rPr lang="en-US" sz="1600" dirty="0" err="1" smtClean="0">
                <a:latin typeface="Times New Roman"/>
                <a:cs typeface="Times New Roman"/>
              </a:rPr>
              <a:t>subhalos</a:t>
            </a:r>
            <a:r>
              <a:rPr lang="en-US" sz="1600" dirty="0" smtClean="0">
                <a:latin typeface="Times New Roman"/>
                <a:cs typeface="Times New Roman"/>
              </a:rPr>
              <a:t> contribute about 10% to the clustering signal. Yet, this change both the amplitude and the shape of the spectrum, and, thus, they substantially affect the shape and the value of the bias.</a:t>
            </a:r>
            <a:endParaRPr lang="en-US" sz="1600" dirty="0">
              <a:latin typeface="Times New Roman"/>
              <a:cs typeface="Times New Roman"/>
            </a:endParaRPr>
          </a:p>
        </p:txBody>
      </p:sp>
      <p:sp>
        <p:nvSpPr>
          <p:cNvPr id="5" name="Título 1"/>
          <p:cNvSpPr>
            <a:spLocks noGrp="1"/>
          </p:cNvSpPr>
          <p:nvPr>
            <p:ph type="title"/>
          </p:nvPr>
        </p:nvSpPr>
        <p:spPr>
          <a:xfrm>
            <a:off x="-180528" y="-162272"/>
            <a:ext cx="9324528" cy="1143000"/>
          </a:xfrm>
        </p:spPr>
        <p:txBody>
          <a:bodyPr>
            <a:noAutofit/>
          </a:bodyPr>
          <a:lstStyle/>
          <a:p>
            <a:r>
              <a:rPr lang="en-US" sz="2400" dirty="0">
                <a:solidFill>
                  <a:srgbClr val="FF6600"/>
                </a:solidFill>
                <a:latin typeface="Times New Roman"/>
                <a:cs typeface="Times New Roman"/>
              </a:rPr>
              <a:t>T</a:t>
            </a:r>
            <a:r>
              <a:rPr lang="en-US" sz="2400" dirty="0" smtClean="0">
                <a:solidFill>
                  <a:srgbClr val="FF6600"/>
                </a:solidFill>
                <a:latin typeface="Times New Roman"/>
                <a:cs typeface="Times New Roman"/>
              </a:rPr>
              <a:t>he effect of small-scale clustering on the large-scale tail </a:t>
            </a:r>
            <a:br>
              <a:rPr lang="en-US" sz="2400" dirty="0" smtClean="0">
                <a:solidFill>
                  <a:srgbClr val="FF6600"/>
                </a:solidFill>
                <a:latin typeface="Times New Roman"/>
                <a:cs typeface="Times New Roman"/>
              </a:rPr>
            </a:br>
            <a:r>
              <a:rPr lang="en-US" sz="2400" dirty="0" smtClean="0">
                <a:solidFill>
                  <a:srgbClr val="FF6600"/>
                </a:solidFill>
                <a:latin typeface="Times New Roman"/>
                <a:cs typeface="Times New Roman"/>
              </a:rPr>
              <a:t>of the power spectrum</a:t>
            </a:r>
            <a:endParaRPr lang="en-US" sz="2400" dirty="0">
              <a:solidFill>
                <a:srgbClr val="FF6600"/>
              </a:solidFill>
              <a:latin typeface="Times New Roman"/>
              <a:cs typeface="Times New Roman"/>
            </a:endParaRPr>
          </a:p>
        </p:txBody>
      </p:sp>
      <p:pic>
        <p:nvPicPr>
          <p:cNvPr id="2" name="Imagen 1" descr="screen-capture-2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3122320"/>
            <a:ext cx="8999984" cy="3334609"/>
          </a:xfrm>
          <a:prstGeom prst="rect">
            <a:avLst/>
          </a:prstGeom>
        </p:spPr>
      </p:pic>
      <p:cxnSp>
        <p:nvCxnSpPr>
          <p:cNvPr id="6" name="Conector recto 5"/>
          <p:cNvCxnSpPr/>
          <p:nvPr/>
        </p:nvCxnSpPr>
        <p:spPr>
          <a:xfrm>
            <a:off x="5292080" y="2492896"/>
            <a:ext cx="334888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ector recto 6"/>
          <p:cNvCxnSpPr/>
          <p:nvPr/>
        </p:nvCxnSpPr>
        <p:spPr>
          <a:xfrm>
            <a:off x="611560" y="2708920"/>
            <a:ext cx="784887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Rectángulo 11"/>
          <p:cNvSpPr/>
          <p:nvPr/>
        </p:nvSpPr>
        <p:spPr>
          <a:xfrm>
            <a:off x="1115616" y="5589240"/>
            <a:ext cx="6912768" cy="1008112"/>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277731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est_l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32656"/>
            <a:ext cx="5299364" cy="6858000"/>
          </a:xfrm>
          <a:prstGeom prst="rect">
            <a:avLst/>
          </a:prstGeom>
        </p:spPr>
      </p:pic>
      <p:sp>
        <p:nvSpPr>
          <p:cNvPr id="5" name="Título 1"/>
          <p:cNvSpPr>
            <a:spLocks noGrp="1"/>
          </p:cNvSpPr>
          <p:nvPr>
            <p:ph type="title"/>
          </p:nvPr>
        </p:nvSpPr>
        <p:spPr>
          <a:xfrm>
            <a:off x="457200" y="-306288"/>
            <a:ext cx="8229600" cy="1143000"/>
          </a:xfrm>
        </p:spPr>
        <p:txBody>
          <a:bodyPr>
            <a:normAutofit/>
          </a:bodyPr>
          <a:lstStyle/>
          <a:p>
            <a:r>
              <a:rPr lang="en-US" sz="3600" dirty="0" smtClean="0">
                <a:solidFill>
                  <a:srgbClr val="FF6600"/>
                </a:solidFill>
              </a:rPr>
              <a:t>Modeling halo clustering and bias</a:t>
            </a:r>
            <a:endParaRPr lang="en-US" sz="3600" dirty="0">
              <a:solidFill>
                <a:srgbClr val="FF6600"/>
              </a:solidFill>
            </a:endParaRPr>
          </a:p>
        </p:txBody>
      </p:sp>
      <p:pic>
        <p:nvPicPr>
          <p:cNvPr id="6" name="Imagen 5" descr="screen-capture-2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836712"/>
            <a:ext cx="3593116" cy="4180283"/>
          </a:xfrm>
          <a:prstGeom prst="rect">
            <a:avLst/>
          </a:prstGeom>
        </p:spPr>
      </p:pic>
      <p:cxnSp>
        <p:nvCxnSpPr>
          <p:cNvPr id="9" name="Conector recto 8"/>
          <p:cNvCxnSpPr>
            <a:stCxn id="4" idx="1"/>
          </p:cNvCxnSpPr>
          <p:nvPr/>
        </p:nvCxnSpPr>
        <p:spPr>
          <a:xfrm flipV="1">
            <a:off x="251520" y="3744416"/>
            <a:ext cx="288032" cy="1724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Conector recto 10"/>
          <p:cNvCxnSpPr/>
          <p:nvPr/>
        </p:nvCxnSpPr>
        <p:spPr>
          <a:xfrm flipV="1">
            <a:off x="2267744" y="1556792"/>
            <a:ext cx="0" cy="43204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CuadroTexto 12"/>
          <p:cNvSpPr txBox="1"/>
          <p:nvPr/>
        </p:nvSpPr>
        <p:spPr>
          <a:xfrm>
            <a:off x="2123728" y="1484784"/>
            <a:ext cx="223664" cy="184666"/>
          </a:xfrm>
          <a:prstGeom prst="rect">
            <a:avLst/>
          </a:prstGeom>
          <a:noFill/>
        </p:spPr>
        <p:txBody>
          <a:bodyPr wrap="none" rtlCol="0">
            <a:spAutoFit/>
          </a:bodyPr>
          <a:lstStyle/>
          <a:p>
            <a:r>
              <a:rPr lang="es-ES" sz="900" baseline="-25000" dirty="0" smtClean="0">
                <a:solidFill>
                  <a:schemeClr val="bg1">
                    <a:lumMod val="50000"/>
                  </a:schemeClr>
                </a:solidFill>
              </a:rPr>
              <a:t>2</a:t>
            </a:r>
            <a:endParaRPr lang="es-ES" sz="900" baseline="-25000" dirty="0">
              <a:solidFill>
                <a:schemeClr val="bg1">
                  <a:lumMod val="50000"/>
                </a:schemeClr>
              </a:solidFill>
            </a:endParaRPr>
          </a:p>
        </p:txBody>
      </p:sp>
      <p:sp>
        <p:nvSpPr>
          <p:cNvPr id="14" name="CuadroTexto 13"/>
          <p:cNvSpPr txBox="1"/>
          <p:nvPr/>
        </p:nvSpPr>
        <p:spPr>
          <a:xfrm>
            <a:off x="4283968" y="3429000"/>
            <a:ext cx="659155" cy="276999"/>
          </a:xfrm>
          <a:prstGeom prst="rect">
            <a:avLst/>
          </a:prstGeom>
          <a:noFill/>
        </p:spPr>
        <p:txBody>
          <a:bodyPr wrap="none" rtlCol="0">
            <a:spAutoFit/>
          </a:bodyPr>
          <a:lstStyle/>
          <a:p>
            <a:r>
              <a:rPr lang="es-ES" sz="1200" dirty="0" err="1" smtClean="0">
                <a:solidFill>
                  <a:srgbClr val="3366FF"/>
                </a:solidFill>
              </a:rPr>
              <a:t>Distinct</a:t>
            </a:r>
            <a:endParaRPr lang="es-ES" sz="1200" dirty="0">
              <a:solidFill>
                <a:srgbClr val="3366FF"/>
              </a:solidFill>
            </a:endParaRPr>
          </a:p>
        </p:txBody>
      </p:sp>
      <p:sp>
        <p:nvSpPr>
          <p:cNvPr id="15" name="CuadroTexto 14"/>
          <p:cNvSpPr txBox="1"/>
          <p:nvPr/>
        </p:nvSpPr>
        <p:spPr>
          <a:xfrm>
            <a:off x="4644008" y="3049215"/>
            <a:ext cx="458116" cy="307777"/>
          </a:xfrm>
          <a:prstGeom prst="rect">
            <a:avLst/>
          </a:prstGeom>
          <a:noFill/>
        </p:spPr>
        <p:txBody>
          <a:bodyPr wrap="none" rtlCol="0">
            <a:spAutoFit/>
          </a:bodyPr>
          <a:lstStyle/>
          <a:p>
            <a:r>
              <a:rPr lang="es-ES" sz="1400" b="1" dirty="0" smtClean="0"/>
              <a:t>ALL</a:t>
            </a:r>
            <a:endParaRPr lang="es-ES" sz="1400" b="1" dirty="0"/>
          </a:p>
        </p:txBody>
      </p:sp>
      <p:pic>
        <p:nvPicPr>
          <p:cNvPr id="17" name="Imagen 16" descr="screen-capture-2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9396" y="6298609"/>
            <a:ext cx="6885012" cy="514767"/>
          </a:xfrm>
          <a:prstGeom prst="rect">
            <a:avLst/>
          </a:prstGeom>
        </p:spPr>
      </p:pic>
      <p:sp>
        <p:nvSpPr>
          <p:cNvPr id="18" name="CuadroTexto 17"/>
          <p:cNvSpPr txBox="1"/>
          <p:nvPr/>
        </p:nvSpPr>
        <p:spPr>
          <a:xfrm>
            <a:off x="683568" y="5949280"/>
            <a:ext cx="4070495" cy="369332"/>
          </a:xfrm>
          <a:prstGeom prst="rect">
            <a:avLst/>
          </a:prstGeom>
          <a:noFill/>
        </p:spPr>
        <p:txBody>
          <a:bodyPr wrap="none" rtlCol="0">
            <a:spAutoFit/>
          </a:bodyPr>
          <a:lstStyle/>
          <a:p>
            <a:r>
              <a:rPr lang="es-ES" b="1" dirty="0" err="1" smtClean="0">
                <a:solidFill>
                  <a:srgbClr val="FF0000"/>
                </a:solidFill>
              </a:rPr>
              <a:t>Large-scale</a:t>
            </a:r>
            <a:r>
              <a:rPr lang="es-ES" b="1" dirty="0" smtClean="0">
                <a:solidFill>
                  <a:srgbClr val="FF0000"/>
                </a:solidFill>
              </a:rPr>
              <a:t> halo </a:t>
            </a:r>
            <a:r>
              <a:rPr lang="es-ES" b="1" dirty="0" err="1" smtClean="0">
                <a:solidFill>
                  <a:srgbClr val="FF0000"/>
                </a:solidFill>
              </a:rPr>
              <a:t>power</a:t>
            </a:r>
            <a:r>
              <a:rPr lang="es-ES" b="1" dirty="0" smtClean="0">
                <a:solidFill>
                  <a:srgbClr val="FF0000"/>
                </a:solidFill>
              </a:rPr>
              <a:t> </a:t>
            </a:r>
            <a:r>
              <a:rPr lang="es-ES" b="1" dirty="0" err="1" smtClean="0">
                <a:solidFill>
                  <a:srgbClr val="FF0000"/>
                </a:solidFill>
              </a:rPr>
              <a:t>spectrum</a:t>
            </a:r>
            <a:r>
              <a:rPr lang="es-ES" b="1" dirty="0" smtClean="0">
                <a:solidFill>
                  <a:srgbClr val="FF0000"/>
                </a:solidFill>
              </a:rPr>
              <a:t> </a:t>
            </a:r>
            <a:r>
              <a:rPr lang="es-ES" b="1" dirty="0" err="1" smtClean="0">
                <a:solidFill>
                  <a:srgbClr val="FF0000"/>
                </a:solidFill>
              </a:rPr>
              <a:t>model</a:t>
            </a:r>
            <a:r>
              <a:rPr lang="es-ES" b="1" dirty="0" smtClean="0">
                <a:solidFill>
                  <a:srgbClr val="FF0000"/>
                </a:solidFill>
              </a:rPr>
              <a:t>:</a:t>
            </a:r>
            <a:endParaRPr lang="es-ES" b="1" dirty="0">
              <a:solidFill>
                <a:srgbClr val="FF0000"/>
              </a:solidFill>
            </a:endParaRPr>
          </a:p>
        </p:txBody>
      </p:sp>
      <p:sp>
        <p:nvSpPr>
          <p:cNvPr id="19" name="CuadroTexto 18"/>
          <p:cNvSpPr txBox="1"/>
          <p:nvPr/>
        </p:nvSpPr>
        <p:spPr>
          <a:xfrm>
            <a:off x="759670" y="6372036"/>
            <a:ext cx="715986" cy="369332"/>
          </a:xfrm>
          <a:prstGeom prst="rect">
            <a:avLst/>
          </a:prstGeom>
          <a:noFill/>
        </p:spPr>
        <p:txBody>
          <a:bodyPr wrap="none" rtlCol="0">
            <a:spAutoFit/>
          </a:bodyPr>
          <a:lstStyle/>
          <a:p>
            <a:r>
              <a:rPr lang="es-ES" dirty="0" smtClean="0"/>
              <a:t>P(k) =</a:t>
            </a:r>
            <a:endParaRPr lang="es-ES" dirty="0"/>
          </a:p>
        </p:txBody>
      </p:sp>
      <p:sp>
        <p:nvSpPr>
          <p:cNvPr id="20" name="Abrir llave 19"/>
          <p:cNvSpPr/>
          <p:nvPr/>
        </p:nvSpPr>
        <p:spPr>
          <a:xfrm rot="16200000" flipH="1">
            <a:off x="6732240" y="4941169"/>
            <a:ext cx="360040" cy="252028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21" name="CuadroTexto 20"/>
          <p:cNvSpPr txBox="1"/>
          <p:nvPr/>
        </p:nvSpPr>
        <p:spPr>
          <a:xfrm>
            <a:off x="5796136" y="5374957"/>
            <a:ext cx="2249334" cy="646331"/>
          </a:xfrm>
          <a:prstGeom prst="rect">
            <a:avLst/>
          </a:prstGeom>
          <a:noFill/>
        </p:spPr>
        <p:txBody>
          <a:bodyPr wrap="none" rtlCol="0">
            <a:spAutoFit/>
          </a:bodyPr>
          <a:lstStyle/>
          <a:p>
            <a:r>
              <a:rPr lang="es-ES" dirty="0"/>
              <a:t> </a:t>
            </a:r>
            <a:r>
              <a:rPr lang="es-ES" dirty="0" err="1" smtClean="0"/>
              <a:t>Scale</a:t>
            </a:r>
            <a:r>
              <a:rPr lang="es-ES" dirty="0" err="1"/>
              <a:t>-dependent</a:t>
            </a:r>
            <a:r>
              <a:rPr lang="es-ES" dirty="0"/>
              <a:t> </a:t>
            </a:r>
            <a:r>
              <a:rPr lang="es-ES" dirty="0" err="1"/>
              <a:t>bias</a:t>
            </a:r>
            <a:endParaRPr lang="es-ES" dirty="0"/>
          </a:p>
          <a:p>
            <a:r>
              <a:rPr lang="es-ES" dirty="0"/>
              <a:t> </a:t>
            </a:r>
            <a:r>
              <a:rPr lang="es-ES" dirty="0" smtClean="0"/>
              <a:t>    b</a:t>
            </a:r>
            <a:r>
              <a:rPr lang="es-ES" baseline="30000" dirty="0" smtClean="0"/>
              <a:t>2</a:t>
            </a:r>
            <a:r>
              <a:rPr lang="es-ES" dirty="0" smtClean="0"/>
              <a:t>(k)=P(k)/</a:t>
            </a:r>
            <a:r>
              <a:rPr lang="es-ES" dirty="0" err="1" smtClean="0"/>
              <a:t>P</a:t>
            </a:r>
            <a:r>
              <a:rPr lang="es-ES" baseline="-25000" dirty="0" err="1" smtClean="0"/>
              <a:t>lin</a:t>
            </a:r>
            <a:r>
              <a:rPr lang="es-ES" dirty="0" smtClean="0"/>
              <a:t>(k)</a:t>
            </a:r>
          </a:p>
        </p:txBody>
      </p:sp>
    </p:spTree>
    <p:extLst>
      <p:ext uri="{BB962C8B-B14F-4D97-AF65-F5344CB8AC3E}">
        <p14:creationId xmlns:p14="http://schemas.microsoft.com/office/powerpoint/2010/main" val="38805191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315416"/>
            <a:ext cx="8229600" cy="1143000"/>
          </a:xfrm>
        </p:spPr>
        <p:txBody>
          <a:bodyPr>
            <a:normAutofit/>
          </a:bodyPr>
          <a:lstStyle/>
          <a:p>
            <a:r>
              <a:rPr lang="en-US" sz="2800" dirty="0" smtClean="0">
                <a:solidFill>
                  <a:srgbClr val="FF6600"/>
                </a:solidFill>
                <a:latin typeface="Times New Roman"/>
                <a:cs typeface="Times New Roman"/>
              </a:rPr>
              <a:t>Accurate measurement of the BAO shift and damping</a:t>
            </a:r>
            <a:endParaRPr lang="en-US" sz="2800" dirty="0">
              <a:solidFill>
                <a:srgbClr val="FF6600"/>
              </a:solidFill>
              <a:latin typeface="Times New Roman"/>
              <a:cs typeface="Times New Roman"/>
            </a:endParaRPr>
          </a:p>
        </p:txBody>
      </p:sp>
      <p:pic>
        <p:nvPicPr>
          <p:cNvPr id="4" name="Imagen 3" descr="screen-capture-2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98538"/>
            <a:ext cx="3911060" cy="2858454"/>
          </a:xfrm>
          <a:prstGeom prst="rect">
            <a:avLst/>
          </a:prstGeom>
        </p:spPr>
      </p:pic>
      <p:pic>
        <p:nvPicPr>
          <p:cNvPr id="5" name="Imagen 4" descr="screen-capture-208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367201"/>
            <a:ext cx="3851920" cy="3014127"/>
          </a:xfrm>
          <a:prstGeom prst="rect">
            <a:avLst/>
          </a:prstGeom>
        </p:spPr>
      </p:pic>
      <p:pic>
        <p:nvPicPr>
          <p:cNvPr id="6" name="Imagen 5" descr="screen-capture-206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4628" y="1988840"/>
            <a:ext cx="4440472" cy="3008394"/>
          </a:xfrm>
          <a:prstGeom prst="rect">
            <a:avLst/>
          </a:prstGeom>
        </p:spPr>
      </p:pic>
      <p:sp>
        <p:nvSpPr>
          <p:cNvPr id="3" name="CuadroTexto 2"/>
          <p:cNvSpPr txBox="1"/>
          <p:nvPr/>
        </p:nvSpPr>
        <p:spPr>
          <a:xfrm>
            <a:off x="1907704" y="2420888"/>
            <a:ext cx="2003373" cy="369332"/>
          </a:xfrm>
          <a:prstGeom prst="rect">
            <a:avLst/>
          </a:prstGeom>
          <a:noFill/>
        </p:spPr>
        <p:txBody>
          <a:bodyPr wrap="none" rtlCol="0">
            <a:spAutoFit/>
          </a:bodyPr>
          <a:lstStyle/>
          <a:p>
            <a:r>
              <a:rPr lang="es-ES" dirty="0" smtClean="0"/>
              <a:t>P(k) </a:t>
            </a:r>
            <a:r>
              <a:rPr lang="es-ES" dirty="0" err="1" smtClean="0"/>
              <a:t>BigMD</a:t>
            </a:r>
            <a:r>
              <a:rPr lang="es-ES" dirty="0" smtClean="0"/>
              <a:t> Planck1</a:t>
            </a:r>
            <a:endParaRPr lang="es-ES" dirty="0"/>
          </a:p>
        </p:txBody>
      </p:sp>
      <p:sp>
        <p:nvSpPr>
          <p:cNvPr id="8" name="CuadroTexto 7"/>
          <p:cNvSpPr txBox="1"/>
          <p:nvPr/>
        </p:nvSpPr>
        <p:spPr>
          <a:xfrm>
            <a:off x="2051720" y="5363931"/>
            <a:ext cx="1813317" cy="369332"/>
          </a:xfrm>
          <a:prstGeom prst="rect">
            <a:avLst/>
          </a:prstGeom>
          <a:noFill/>
        </p:spPr>
        <p:txBody>
          <a:bodyPr wrap="none" rtlCol="0">
            <a:spAutoFit/>
          </a:bodyPr>
          <a:lstStyle/>
          <a:p>
            <a:r>
              <a:rPr lang="es-ES" dirty="0" smtClean="0"/>
              <a:t>P(K) Planck1_NW</a:t>
            </a:r>
            <a:endParaRPr lang="es-ES" dirty="0"/>
          </a:p>
        </p:txBody>
      </p:sp>
      <p:sp>
        <p:nvSpPr>
          <p:cNvPr id="10" name="CuadroTexto 9"/>
          <p:cNvSpPr txBox="1"/>
          <p:nvPr/>
        </p:nvSpPr>
        <p:spPr>
          <a:xfrm>
            <a:off x="5053352" y="-526889"/>
            <a:ext cx="184666" cy="369332"/>
          </a:xfrm>
          <a:prstGeom prst="rect">
            <a:avLst/>
          </a:prstGeom>
          <a:noFill/>
        </p:spPr>
        <p:txBody>
          <a:bodyPr wrap="none" rtlCol="0">
            <a:spAutoFit/>
          </a:bodyPr>
          <a:lstStyle/>
          <a:p>
            <a:endParaRPr lang="es-ES" dirty="0"/>
          </a:p>
        </p:txBody>
      </p:sp>
      <p:sp>
        <p:nvSpPr>
          <p:cNvPr id="11" name="CuadroTexto 10"/>
          <p:cNvSpPr txBox="1"/>
          <p:nvPr/>
        </p:nvSpPr>
        <p:spPr>
          <a:xfrm>
            <a:off x="6199202" y="3826968"/>
            <a:ext cx="2647555" cy="369332"/>
          </a:xfrm>
          <a:prstGeom prst="rect">
            <a:avLst/>
          </a:prstGeom>
          <a:noFill/>
        </p:spPr>
        <p:txBody>
          <a:bodyPr wrap="none" rtlCol="0">
            <a:spAutoFit/>
          </a:bodyPr>
          <a:lstStyle/>
          <a:p>
            <a:r>
              <a:rPr lang="es-ES" dirty="0" smtClean="0"/>
              <a:t>P(k)/</a:t>
            </a:r>
            <a:r>
              <a:rPr lang="es-ES" dirty="0" err="1" smtClean="0"/>
              <a:t>P</a:t>
            </a:r>
            <a:r>
              <a:rPr lang="es-ES" baseline="-25000" dirty="0" err="1" smtClean="0"/>
              <a:t>nw</a:t>
            </a:r>
            <a:r>
              <a:rPr lang="es-ES" dirty="0" smtClean="0"/>
              <a:t>(k) </a:t>
            </a:r>
            <a:r>
              <a:rPr lang="es-ES" dirty="0" err="1" smtClean="0"/>
              <a:t>BigMD</a:t>
            </a:r>
            <a:r>
              <a:rPr lang="es-ES" dirty="0" smtClean="0"/>
              <a:t> Planck1</a:t>
            </a:r>
            <a:endParaRPr lang="es-ES" dirty="0"/>
          </a:p>
        </p:txBody>
      </p:sp>
    </p:spTree>
    <p:extLst>
      <p:ext uri="{BB962C8B-B14F-4D97-AF65-F5344CB8AC3E}">
        <p14:creationId xmlns:p14="http://schemas.microsoft.com/office/powerpoint/2010/main" val="30526761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6896" y="-315416"/>
            <a:ext cx="8229600" cy="1143000"/>
          </a:xfrm>
        </p:spPr>
        <p:txBody>
          <a:bodyPr>
            <a:normAutofit/>
          </a:bodyPr>
          <a:lstStyle/>
          <a:p>
            <a:r>
              <a:rPr lang="es-ES" sz="2800" dirty="0" smtClean="0">
                <a:solidFill>
                  <a:srgbClr val="FF6600"/>
                </a:solidFill>
                <a:latin typeface="Times New Roman"/>
                <a:cs typeface="Times New Roman"/>
              </a:rPr>
              <a:t>P(k)/</a:t>
            </a:r>
            <a:r>
              <a:rPr lang="es-ES" sz="2800" dirty="0" err="1" smtClean="0">
                <a:solidFill>
                  <a:srgbClr val="FF6600"/>
                </a:solidFill>
                <a:latin typeface="Times New Roman"/>
                <a:cs typeface="Times New Roman"/>
              </a:rPr>
              <a:t>P</a:t>
            </a:r>
            <a:r>
              <a:rPr lang="es-ES" sz="2800" baseline="-25000" dirty="0" err="1" smtClean="0">
                <a:solidFill>
                  <a:srgbClr val="FF6600"/>
                </a:solidFill>
                <a:latin typeface="Times New Roman"/>
                <a:cs typeface="Times New Roman"/>
              </a:rPr>
              <a:t>nw</a:t>
            </a:r>
            <a:r>
              <a:rPr lang="es-ES" sz="2800" dirty="0" smtClean="0">
                <a:solidFill>
                  <a:srgbClr val="FF6600"/>
                </a:solidFill>
                <a:latin typeface="Times New Roman"/>
                <a:cs typeface="Times New Roman"/>
              </a:rPr>
              <a:t>(k) </a:t>
            </a:r>
            <a:r>
              <a:rPr lang="es-ES" sz="2800" dirty="0" err="1" smtClean="0">
                <a:solidFill>
                  <a:srgbClr val="FF6600"/>
                </a:solidFill>
                <a:latin typeface="Times New Roman"/>
                <a:cs typeface="Times New Roman"/>
              </a:rPr>
              <a:t>for</a:t>
            </a:r>
            <a:r>
              <a:rPr lang="es-ES" sz="2800" dirty="0" smtClean="0">
                <a:solidFill>
                  <a:srgbClr val="FF6600"/>
                </a:solidFill>
                <a:latin typeface="Times New Roman"/>
                <a:cs typeface="Times New Roman"/>
              </a:rPr>
              <a:t> DM &amp; Halos in </a:t>
            </a:r>
            <a:r>
              <a:rPr lang="es-ES" sz="2800" dirty="0" err="1" smtClean="0">
                <a:solidFill>
                  <a:srgbClr val="FF6600"/>
                </a:solidFill>
                <a:latin typeface="Times New Roman"/>
                <a:cs typeface="Times New Roman"/>
              </a:rPr>
              <a:t>BigMD</a:t>
            </a:r>
            <a:r>
              <a:rPr lang="es-ES" sz="2800" dirty="0" smtClean="0">
                <a:solidFill>
                  <a:srgbClr val="FF6600"/>
                </a:solidFill>
                <a:latin typeface="Times New Roman"/>
                <a:cs typeface="Times New Roman"/>
              </a:rPr>
              <a:t> Planck</a:t>
            </a:r>
            <a:endParaRPr lang="es-ES" sz="2800" dirty="0">
              <a:solidFill>
                <a:srgbClr val="FF6600"/>
              </a:solidFill>
              <a:latin typeface="Times New Roman"/>
              <a:cs typeface="Times New Roman"/>
            </a:endParaRPr>
          </a:p>
        </p:txBody>
      </p:sp>
      <p:sp>
        <p:nvSpPr>
          <p:cNvPr id="7" name="CuadroTexto 6"/>
          <p:cNvSpPr txBox="1"/>
          <p:nvPr/>
        </p:nvSpPr>
        <p:spPr>
          <a:xfrm>
            <a:off x="2356053" y="5229200"/>
            <a:ext cx="4840688" cy="338554"/>
          </a:xfrm>
          <a:prstGeom prst="rect">
            <a:avLst/>
          </a:prstGeom>
          <a:noFill/>
        </p:spPr>
        <p:txBody>
          <a:bodyPr wrap="none" rtlCol="0">
            <a:spAutoFit/>
          </a:bodyPr>
          <a:lstStyle/>
          <a:p>
            <a:r>
              <a:rPr lang="en-US" sz="1600" b="1" dirty="0" smtClean="0">
                <a:solidFill>
                  <a:srgbClr val="FF0000"/>
                </a:solidFill>
                <a:latin typeface="Times New Roman"/>
                <a:cs typeface="Times New Roman"/>
              </a:rPr>
              <a:t>Very accurate measurement of BAO shift &amp; damping</a:t>
            </a:r>
            <a:endParaRPr lang="en-US" sz="1600" b="1" dirty="0">
              <a:solidFill>
                <a:srgbClr val="FF0000"/>
              </a:solidFill>
              <a:latin typeface="Times New Roman"/>
              <a:cs typeface="Times New Roman"/>
            </a:endParaRPr>
          </a:p>
        </p:txBody>
      </p:sp>
      <p:sp>
        <p:nvSpPr>
          <p:cNvPr id="10" name="CuadroTexto 9"/>
          <p:cNvSpPr txBox="1"/>
          <p:nvPr/>
        </p:nvSpPr>
        <p:spPr>
          <a:xfrm>
            <a:off x="5053352" y="-526889"/>
            <a:ext cx="184666" cy="369332"/>
          </a:xfrm>
          <a:prstGeom prst="rect">
            <a:avLst/>
          </a:prstGeom>
          <a:noFill/>
        </p:spPr>
        <p:txBody>
          <a:bodyPr wrap="none" rtlCol="0">
            <a:spAutoFit/>
          </a:bodyPr>
          <a:lstStyle/>
          <a:p>
            <a:endParaRPr lang="es-ES" dirty="0"/>
          </a:p>
        </p:txBody>
      </p:sp>
      <p:pic>
        <p:nvPicPr>
          <p:cNvPr id="11" name="Imagen 10" descr="screen-capture-3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869091"/>
            <a:ext cx="4044811" cy="4229813"/>
          </a:xfrm>
          <a:prstGeom prst="rect">
            <a:avLst/>
          </a:prstGeom>
        </p:spPr>
      </p:pic>
      <p:pic>
        <p:nvPicPr>
          <p:cNvPr id="13" name="Imagen 12" descr="screen-capture-3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855393"/>
            <a:ext cx="4133180" cy="4243511"/>
          </a:xfrm>
          <a:prstGeom prst="rect">
            <a:avLst/>
          </a:prstGeom>
        </p:spPr>
      </p:pic>
      <p:sp>
        <p:nvSpPr>
          <p:cNvPr id="14" name="CuadroTexto 13"/>
          <p:cNvSpPr txBox="1"/>
          <p:nvPr/>
        </p:nvSpPr>
        <p:spPr>
          <a:xfrm>
            <a:off x="611560" y="2185119"/>
            <a:ext cx="1368152" cy="307777"/>
          </a:xfrm>
          <a:prstGeom prst="rect">
            <a:avLst/>
          </a:prstGeom>
          <a:noFill/>
        </p:spPr>
        <p:txBody>
          <a:bodyPr wrap="square" rtlCol="0">
            <a:spAutoFit/>
          </a:bodyPr>
          <a:lstStyle/>
          <a:p>
            <a:r>
              <a:rPr lang="es-ES" sz="1400" b="1" dirty="0" smtClean="0"/>
              <a:t>DM (z=0.57)</a:t>
            </a:r>
            <a:endParaRPr lang="es-ES" sz="1400" b="1" dirty="0"/>
          </a:p>
        </p:txBody>
      </p:sp>
      <p:sp>
        <p:nvSpPr>
          <p:cNvPr id="16" name="CuadroTexto 15"/>
          <p:cNvSpPr txBox="1"/>
          <p:nvPr/>
        </p:nvSpPr>
        <p:spPr>
          <a:xfrm>
            <a:off x="4687292" y="2185119"/>
            <a:ext cx="2044948" cy="307777"/>
          </a:xfrm>
          <a:prstGeom prst="rect">
            <a:avLst/>
          </a:prstGeom>
          <a:noFill/>
        </p:spPr>
        <p:txBody>
          <a:bodyPr wrap="square" rtlCol="0">
            <a:spAutoFit/>
          </a:bodyPr>
          <a:lstStyle/>
          <a:p>
            <a:r>
              <a:rPr lang="es-ES" sz="1400" b="1" dirty="0" smtClean="0"/>
              <a:t>Halos n=2.5e-3 (z=0.57)</a:t>
            </a:r>
            <a:endParaRPr lang="es-ES" sz="1400" b="1" dirty="0"/>
          </a:p>
        </p:txBody>
      </p:sp>
      <p:sp>
        <p:nvSpPr>
          <p:cNvPr id="17" name="CuadroTexto 16"/>
          <p:cNvSpPr txBox="1"/>
          <p:nvPr/>
        </p:nvSpPr>
        <p:spPr>
          <a:xfrm>
            <a:off x="2987824" y="2185119"/>
            <a:ext cx="1368152" cy="307777"/>
          </a:xfrm>
          <a:prstGeom prst="rect">
            <a:avLst/>
          </a:prstGeom>
          <a:noFill/>
        </p:spPr>
        <p:txBody>
          <a:bodyPr wrap="square" rtlCol="0">
            <a:spAutoFit/>
          </a:bodyPr>
          <a:lstStyle/>
          <a:p>
            <a:r>
              <a:rPr lang="es-ES" sz="1400" b="1" dirty="0" smtClean="0"/>
              <a:t>Chi2/</a:t>
            </a:r>
            <a:r>
              <a:rPr lang="es-ES" sz="1400" b="1" dirty="0" err="1" smtClean="0"/>
              <a:t>dof</a:t>
            </a:r>
            <a:r>
              <a:rPr lang="es-ES" sz="1400" b="1" dirty="0"/>
              <a:t>=</a:t>
            </a:r>
            <a:r>
              <a:rPr lang="es-ES" sz="1400" b="1" dirty="0" smtClean="0"/>
              <a:t>1.12</a:t>
            </a:r>
            <a:endParaRPr lang="es-ES" sz="1400" b="1" dirty="0"/>
          </a:p>
        </p:txBody>
      </p:sp>
      <p:sp>
        <p:nvSpPr>
          <p:cNvPr id="18" name="CuadroTexto 17"/>
          <p:cNvSpPr txBox="1"/>
          <p:nvPr/>
        </p:nvSpPr>
        <p:spPr>
          <a:xfrm>
            <a:off x="7380312" y="2185119"/>
            <a:ext cx="1368152" cy="307777"/>
          </a:xfrm>
          <a:prstGeom prst="rect">
            <a:avLst/>
          </a:prstGeom>
          <a:noFill/>
        </p:spPr>
        <p:txBody>
          <a:bodyPr wrap="square" rtlCol="0">
            <a:spAutoFit/>
          </a:bodyPr>
          <a:lstStyle/>
          <a:p>
            <a:r>
              <a:rPr lang="es-ES" sz="1400" b="1" dirty="0" smtClean="0"/>
              <a:t>Chi2/</a:t>
            </a:r>
            <a:r>
              <a:rPr lang="es-ES" sz="1400" b="1" dirty="0" err="1" smtClean="0"/>
              <a:t>dof</a:t>
            </a:r>
            <a:r>
              <a:rPr lang="es-ES" sz="1400" b="1" dirty="0"/>
              <a:t>=</a:t>
            </a:r>
            <a:r>
              <a:rPr lang="es-ES" sz="1400" b="1" dirty="0" smtClean="0"/>
              <a:t>1.11</a:t>
            </a:r>
            <a:endParaRPr lang="es-ES" sz="1400" b="1" dirty="0"/>
          </a:p>
        </p:txBody>
      </p:sp>
      <p:pic>
        <p:nvPicPr>
          <p:cNvPr id="19" name="Imagen 18" descr="screen-capture-3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986" y="5665417"/>
            <a:ext cx="4749800" cy="1054100"/>
          </a:xfrm>
          <a:prstGeom prst="rect">
            <a:avLst/>
          </a:prstGeom>
        </p:spPr>
      </p:pic>
    </p:spTree>
    <p:extLst>
      <p:ext uri="{BB962C8B-B14F-4D97-AF65-F5344CB8AC3E}">
        <p14:creationId xmlns:p14="http://schemas.microsoft.com/office/powerpoint/2010/main" val="357385163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770079" y="308590"/>
            <a:ext cx="5698996" cy="400110"/>
          </a:xfrm>
          <a:prstGeom prst="rect">
            <a:avLst/>
          </a:prstGeom>
          <a:noFill/>
        </p:spPr>
        <p:txBody>
          <a:bodyPr wrap="none" rtlCol="0">
            <a:spAutoFit/>
          </a:bodyPr>
          <a:lstStyle/>
          <a:p>
            <a:r>
              <a:rPr lang="en-US" sz="2000" b="1" dirty="0" smtClean="0">
                <a:solidFill>
                  <a:srgbClr val="FF6600"/>
                </a:solidFill>
                <a:latin typeface="Times New Roman"/>
                <a:cs typeface="Times New Roman"/>
              </a:rPr>
              <a:t>BAO shift &amp; k</a:t>
            </a:r>
            <a:r>
              <a:rPr lang="en-US" sz="2000" b="1" baseline="-25000" dirty="0">
                <a:solidFill>
                  <a:srgbClr val="FF6600"/>
                </a:solidFill>
                <a:latin typeface="Times New Roman"/>
                <a:cs typeface="Times New Roman"/>
              </a:rPr>
              <a:t>*</a:t>
            </a:r>
            <a:r>
              <a:rPr lang="en-US" sz="2000" b="1" dirty="0" smtClean="0">
                <a:solidFill>
                  <a:srgbClr val="FF6600"/>
                </a:solidFill>
                <a:latin typeface="Times New Roman"/>
                <a:cs typeface="Times New Roman"/>
              </a:rPr>
              <a:t> damping in the Planck Cosmology</a:t>
            </a:r>
            <a:endParaRPr lang="en-US" sz="2000" b="1" dirty="0">
              <a:solidFill>
                <a:srgbClr val="FF6600"/>
              </a:solidFill>
              <a:latin typeface="Times New Roman"/>
              <a:cs typeface="Times New Roman"/>
            </a:endParaRPr>
          </a:p>
        </p:txBody>
      </p:sp>
      <p:sp>
        <p:nvSpPr>
          <p:cNvPr id="8" name="Triángulo isósceles 7"/>
          <p:cNvSpPr/>
          <p:nvPr/>
        </p:nvSpPr>
        <p:spPr>
          <a:xfrm>
            <a:off x="7236296" y="1556792"/>
            <a:ext cx="144016" cy="144016"/>
          </a:xfrm>
          <a:prstGeom prst="triangl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Elipse 10"/>
          <p:cNvSpPr/>
          <p:nvPr/>
        </p:nvSpPr>
        <p:spPr>
          <a:xfrm flipV="1">
            <a:off x="7236296" y="1916832"/>
            <a:ext cx="144016" cy="144000"/>
          </a:xfrm>
          <a:prstGeom prst="ellipse">
            <a:avLst/>
          </a:prstGeom>
          <a:solidFill>
            <a:srgbClr val="0000FF"/>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12" name="CuadroTexto 11"/>
          <p:cNvSpPr txBox="1"/>
          <p:nvPr/>
        </p:nvSpPr>
        <p:spPr>
          <a:xfrm>
            <a:off x="7432337" y="1403484"/>
            <a:ext cx="524039" cy="369332"/>
          </a:xfrm>
          <a:prstGeom prst="rect">
            <a:avLst/>
          </a:prstGeom>
          <a:noFill/>
        </p:spPr>
        <p:txBody>
          <a:bodyPr wrap="none" rtlCol="0">
            <a:spAutoFit/>
          </a:bodyPr>
          <a:lstStyle/>
          <a:p>
            <a:r>
              <a:rPr lang="es-ES" dirty="0" smtClean="0"/>
              <a:t>DM </a:t>
            </a:r>
            <a:endParaRPr lang="es-ES" dirty="0"/>
          </a:p>
        </p:txBody>
      </p:sp>
      <p:sp>
        <p:nvSpPr>
          <p:cNvPr id="15" name="CuadroTexto 14"/>
          <p:cNvSpPr txBox="1"/>
          <p:nvPr/>
        </p:nvSpPr>
        <p:spPr>
          <a:xfrm>
            <a:off x="7452320" y="1772816"/>
            <a:ext cx="1639429" cy="369332"/>
          </a:xfrm>
          <a:prstGeom prst="rect">
            <a:avLst/>
          </a:prstGeom>
          <a:noFill/>
        </p:spPr>
        <p:txBody>
          <a:bodyPr wrap="none" rtlCol="0">
            <a:spAutoFit/>
          </a:bodyPr>
          <a:lstStyle/>
          <a:p>
            <a:r>
              <a:rPr lang="es-ES" dirty="0" smtClean="0"/>
              <a:t>Halos n=1.0 e-3</a:t>
            </a:r>
            <a:endParaRPr lang="es-ES" dirty="0"/>
          </a:p>
        </p:txBody>
      </p:sp>
      <p:pic>
        <p:nvPicPr>
          <p:cNvPr id="5" name="Imagen 4" descr="tes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1" y="329161"/>
            <a:ext cx="5800147" cy="7506072"/>
          </a:xfrm>
          <a:prstGeom prst="rect">
            <a:avLst/>
          </a:prstGeom>
        </p:spPr>
      </p:pic>
      <p:sp>
        <p:nvSpPr>
          <p:cNvPr id="20" name="Elipse 19"/>
          <p:cNvSpPr/>
          <p:nvPr/>
        </p:nvSpPr>
        <p:spPr>
          <a:xfrm flipV="1">
            <a:off x="7236296" y="2276888"/>
            <a:ext cx="144016" cy="144000"/>
          </a:xfrm>
          <a:prstGeom prst="ellipse">
            <a:avLst/>
          </a:prstGeom>
          <a:solidFill>
            <a:srgbClr val="00FFFF"/>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21" name="CuadroTexto 20"/>
          <p:cNvSpPr txBox="1"/>
          <p:nvPr/>
        </p:nvSpPr>
        <p:spPr>
          <a:xfrm>
            <a:off x="7452320" y="2123564"/>
            <a:ext cx="1639429" cy="369332"/>
          </a:xfrm>
          <a:prstGeom prst="rect">
            <a:avLst/>
          </a:prstGeom>
          <a:noFill/>
        </p:spPr>
        <p:txBody>
          <a:bodyPr wrap="none" rtlCol="0">
            <a:spAutoFit/>
          </a:bodyPr>
          <a:lstStyle/>
          <a:p>
            <a:r>
              <a:rPr lang="es-ES" dirty="0" smtClean="0"/>
              <a:t>Halos n=3.0 e-4</a:t>
            </a:r>
            <a:endParaRPr lang="es-ES" dirty="0"/>
          </a:p>
        </p:txBody>
      </p:sp>
    </p:spTree>
    <p:extLst>
      <p:ext uri="{BB962C8B-B14F-4D97-AF65-F5344CB8AC3E}">
        <p14:creationId xmlns:p14="http://schemas.microsoft.com/office/powerpoint/2010/main" val="110439113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2456737" y="303039"/>
            <a:ext cx="4203495" cy="461665"/>
          </a:xfrm>
          <a:prstGeom prst="rect">
            <a:avLst/>
          </a:prstGeom>
          <a:noFill/>
        </p:spPr>
        <p:txBody>
          <a:bodyPr wrap="none" rtlCol="0">
            <a:spAutoFit/>
          </a:bodyPr>
          <a:lstStyle/>
          <a:p>
            <a:r>
              <a:rPr lang="en-US" sz="2400" b="1" dirty="0" smtClean="0">
                <a:solidFill>
                  <a:srgbClr val="FF6600"/>
                </a:solidFill>
                <a:latin typeface="Times New Roman"/>
                <a:cs typeface="Times New Roman"/>
              </a:rPr>
              <a:t>BAO shift as a function of bias </a:t>
            </a:r>
            <a:endParaRPr lang="en-US" sz="2400" b="1" dirty="0">
              <a:solidFill>
                <a:srgbClr val="FF6600"/>
              </a:solidFill>
              <a:latin typeface="Times New Roman"/>
              <a:cs typeface="Times New Roman"/>
            </a:endParaRPr>
          </a:p>
        </p:txBody>
      </p:sp>
      <p:pic>
        <p:nvPicPr>
          <p:cNvPr id="2" name="Imagen 1" descr="testalpha.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8640"/>
            <a:ext cx="6002723" cy="7768230"/>
          </a:xfrm>
          <a:prstGeom prst="rect">
            <a:avLst/>
          </a:prstGeom>
        </p:spPr>
      </p:pic>
      <p:pic>
        <p:nvPicPr>
          <p:cNvPr id="3" name="Imagen 2"/>
          <p:cNvPicPr>
            <a:picLocks noChangeAspect="1"/>
          </p:cNvPicPr>
          <p:nvPr/>
        </p:nvPicPr>
        <p:blipFill>
          <a:blip r:embed="rId3"/>
          <a:stretch>
            <a:fillRect/>
          </a:stretch>
        </p:blipFill>
        <p:spPr>
          <a:xfrm>
            <a:off x="5821029" y="3933056"/>
            <a:ext cx="3314700" cy="2451100"/>
          </a:xfrm>
          <a:prstGeom prst="rect">
            <a:avLst/>
          </a:prstGeom>
        </p:spPr>
      </p:pic>
    </p:spTree>
    <p:extLst>
      <p:ext uri="{BB962C8B-B14F-4D97-AF65-F5344CB8AC3E}">
        <p14:creationId xmlns:p14="http://schemas.microsoft.com/office/powerpoint/2010/main" val="29600476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estdamping.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896" y="243179"/>
            <a:ext cx="6245464" cy="8082365"/>
          </a:xfrm>
          <a:prstGeom prst="rect">
            <a:avLst/>
          </a:prstGeom>
        </p:spPr>
      </p:pic>
      <p:sp>
        <p:nvSpPr>
          <p:cNvPr id="6" name="CuadroTexto 5"/>
          <p:cNvSpPr txBox="1"/>
          <p:nvPr/>
        </p:nvSpPr>
        <p:spPr>
          <a:xfrm>
            <a:off x="2451062" y="508610"/>
            <a:ext cx="4785234" cy="461665"/>
          </a:xfrm>
          <a:prstGeom prst="rect">
            <a:avLst/>
          </a:prstGeom>
          <a:noFill/>
        </p:spPr>
        <p:txBody>
          <a:bodyPr wrap="none" rtlCol="0">
            <a:spAutoFit/>
          </a:bodyPr>
          <a:lstStyle/>
          <a:p>
            <a:r>
              <a:rPr lang="en-US" sz="2400" b="1" dirty="0" smtClean="0">
                <a:solidFill>
                  <a:srgbClr val="FF6600"/>
                </a:solidFill>
                <a:latin typeface="Times New Roman"/>
                <a:cs typeface="Times New Roman"/>
              </a:rPr>
              <a:t>BAO damping as a function of bias</a:t>
            </a:r>
            <a:endParaRPr lang="en-US" sz="2400" b="1" dirty="0">
              <a:solidFill>
                <a:srgbClr val="FF6600"/>
              </a:solidFill>
              <a:latin typeface="Times New Roman"/>
              <a:cs typeface="Times New Roman"/>
            </a:endParaRPr>
          </a:p>
        </p:txBody>
      </p:sp>
      <p:sp>
        <p:nvSpPr>
          <p:cNvPr id="7" name="Rectángulo 6"/>
          <p:cNvSpPr/>
          <p:nvPr/>
        </p:nvSpPr>
        <p:spPr>
          <a:xfrm>
            <a:off x="2339752" y="2924944"/>
            <a:ext cx="4968552" cy="216024"/>
          </a:xfrm>
          <a:prstGeom prst="rect">
            <a:avLst/>
          </a:prstGeom>
          <a:solidFill>
            <a:schemeClr val="bg1">
              <a:lumMod val="65000"/>
              <a:alpha val="3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362436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a:picLocks noChangeAspect="1"/>
          </p:cNvPicPr>
          <p:nvPr/>
        </p:nvPicPr>
        <p:blipFill>
          <a:blip r:embed="rId2"/>
          <a:stretch>
            <a:fillRect/>
          </a:stretch>
        </p:blipFill>
        <p:spPr>
          <a:xfrm>
            <a:off x="603172" y="1340768"/>
            <a:ext cx="3187700" cy="2552700"/>
          </a:xfrm>
          <a:prstGeom prst="rect">
            <a:avLst/>
          </a:prstGeom>
        </p:spPr>
      </p:pic>
      <p:pic>
        <p:nvPicPr>
          <p:cNvPr id="21" name="Imagen 20"/>
          <p:cNvPicPr>
            <a:picLocks noChangeAspect="1"/>
          </p:cNvPicPr>
          <p:nvPr/>
        </p:nvPicPr>
        <p:blipFill>
          <a:blip r:embed="rId3"/>
          <a:stretch>
            <a:fillRect/>
          </a:stretch>
        </p:blipFill>
        <p:spPr>
          <a:xfrm>
            <a:off x="4783916" y="1438384"/>
            <a:ext cx="3990983" cy="3180066"/>
          </a:xfrm>
          <a:prstGeom prst="rect">
            <a:avLst/>
          </a:prstGeom>
        </p:spPr>
      </p:pic>
      <p:sp>
        <p:nvSpPr>
          <p:cNvPr id="8" name="Título 1"/>
          <p:cNvSpPr txBox="1">
            <a:spLocks/>
          </p:cNvSpPr>
          <p:nvPr/>
        </p:nvSpPr>
        <p:spPr bwMode="auto">
          <a:xfrm>
            <a:off x="1688449" y="715081"/>
            <a:ext cx="5979895" cy="468502"/>
          </a:xfrm>
          <a:prstGeom prst="rect">
            <a:avLst/>
          </a:prstGeom>
          <a:noFill/>
          <a:ln w="12700">
            <a:noFill/>
            <a:miter lim="800000"/>
            <a:headEnd/>
            <a:tailEnd/>
          </a:ln>
          <a:effectLst/>
        </p:spPr>
        <p:txBody>
          <a:bodyPr vert="horz" wrap="square" lIns="95629" tIns="46975" rIns="95629" bIns="46975" numCol="1" anchor="ctr" anchorCtr="0" compatLnSpc="1">
            <a:prstTxWarp prst="textNoShape">
              <a:avLst/>
            </a:prstTxWarp>
          </a:bodyPr>
          <a:lstStyle>
            <a:lvl1pPr algn="ctr" defTabSz="96661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mj-lt"/>
                <a:ea typeface="+mj-ea"/>
                <a:cs typeface="+mj-cs"/>
              </a:defRPr>
            </a:lvl1pPr>
            <a:lvl2pPr algn="ctr" defTabSz="96661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2pPr>
            <a:lvl3pPr algn="ctr" defTabSz="96661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3pPr>
            <a:lvl4pPr algn="ctr" defTabSz="96661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4pPr>
            <a:lvl5pPr algn="ctr" defTabSz="96661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5pPr>
            <a:lvl6pPr marL="457119" algn="ctr" defTabSz="96661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6pPr>
            <a:lvl7pPr marL="914237" algn="ctr" defTabSz="96661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7pPr>
            <a:lvl8pPr marL="1371355" algn="ctr" defTabSz="96661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8pPr>
            <a:lvl9pPr marL="1828474" algn="ctr" defTabSz="96661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9pPr>
          </a:lstStyle>
          <a:p>
            <a:r>
              <a:rPr lang="en-US" sz="2000" dirty="0" smtClean="0">
                <a:solidFill>
                  <a:srgbClr val="FF0000"/>
                </a:solidFill>
                <a:latin typeface="Times New Roman"/>
                <a:cs typeface="Times New Roman"/>
              </a:rPr>
              <a:t>Baryonic Acoustic Oscillations as standard ruler</a:t>
            </a:r>
            <a:endParaRPr lang="en-US" sz="2000" dirty="0">
              <a:solidFill>
                <a:srgbClr val="FF0000"/>
              </a:solidFill>
              <a:latin typeface="Times New Roman"/>
              <a:cs typeface="Times New Roman"/>
            </a:endParaRPr>
          </a:p>
        </p:txBody>
      </p:sp>
      <p:sp>
        <p:nvSpPr>
          <p:cNvPr id="10" name="CuadroTexto 9"/>
          <p:cNvSpPr txBox="1"/>
          <p:nvPr/>
        </p:nvSpPr>
        <p:spPr>
          <a:xfrm>
            <a:off x="2291112" y="83596"/>
            <a:ext cx="4945184" cy="523220"/>
          </a:xfrm>
          <a:prstGeom prst="rect">
            <a:avLst/>
          </a:prstGeom>
          <a:noFill/>
        </p:spPr>
        <p:txBody>
          <a:bodyPr wrap="none" rtlCol="0">
            <a:spAutoFit/>
          </a:bodyPr>
          <a:lstStyle/>
          <a:p>
            <a:r>
              <a:rPr lang="en-US" sz="2800" b="1" dirty="0" smtClean="0">
                <a:solidFill>
                  <a:srgbClr val="FF6600"/>
                </a:solidFill>
                <a:latin typeface="Times New Roman"/>
                <a:cs typeface="Times New Roman"/>
              </a:rPr>
              <a:t>How to measure Dark Energy?</a:t>
            </a:r>
            <a:endParaRPr lang="en-US" sz="2800" b="1" dirty="0">
              <a:solidFill>
                <a:srgbClr val="FF6600"/>
              </a:solidFill>
              <a:latin typeface="Times New Roman"/>
              <a:cs typeface="Times New Roman"/>
            </a:endParaRPr>
          </a:p>
        </p:txBody>
      </p:sp>
      <p:sp>
        <p:nvSpPr>
          <p:cNvPr id="3" name="Rectángulo 2"/>
          <p:cNvSpPr/>
          <p:nvPr/>
        </p:nvSpPr>
        <p:spPr>
          <a:xfrm>
            <a:off x="5035520" y="5155674"/>
            <a:ext cx="4572000" cy="1323439"/>
          </a:xfrm>
          <a:prstGeom prst="rect">
            <a:avLst/>
          </a:prstGeom>
        </p:spPr>
        <p:txBody>
          <a:bodyPr>
            <a:spAutoFit/>
          </a:bodyPr>
          <a:lstStyle/>
          <a:p>
            <a:r>
              <a:rPr lang="en-US" sz="1600" dirty="0" smtClean="0"/>
              <a:t>LSS catalogs provides a picture </a:t>
            </a:r>
          </a:p>
          <a:p>
            <a:r>
              <a:rPr lang="en-US" sz="1600" dirty="0" smtClean="0"/>
              <a:t>of the distribution of matter such that</a:t>
            </a:r>
          </a:p>
          <a:p>
            <a:r>
              <a:rPr lang="en-US" sz="1600" dirty="0" smtClean="0"/>
              <a:t> one can search for a BAO signal by </a:t>
            </a:r>
          </a:p>
          <a:p>
            <a:r>
              <a:rPr lang="en-US" sz="1600" dirty="0" smtClean="0"/>
              <a:t>seeing if there is a larger number of </a:t>
            </a:r>
          </a:p>
          <a:p>
            <a:r>
              <a:rPr lang="en-US" sz="1600" dirty="0" smtClean="0"/>
              <a:t>galaxies separated at the sound horizon.</a:t>
            </a:r>
            <a:endParaRPr lang="en-US" sz="1600" dirty="0"/>
          </a:p>
        </p:txBody>
      </p:sp>
      <p:pic>
        <p:nvPicPr>
          <p:cNvPr id="5" name="Imagen 4" descr="onepercent_boss_397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616" y="4006921"/>
            <a:ext cx="4381094" cy="2810513"/>
          </a:xfrm>
          <a:prstGeom prst="rect">
            <a:avLst/>
          </a:prstGeom>
        </p:spPr>
      </p:pic>
      <p:pic>
        <p:nvPicPr>
          <p:cNvPr id="9" name="Imagen 8" descr="screen-capture-2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24" y="6407912"/>
            <a:ext cx="943000" cy="333456"/>
          </a:xfrm>
          <a:prstGeom prst="rect">
            <a:avLst/>
          </a:prstGeom>
        </p:spPr>
      </p:pic>
    </p:spTree>
    <p:extLst>
      <p:ext uri="{BB962C8B-B14F-4D97-AF65-F5344CB8AC3E}">
        <p14:creationId xmlns:p14="http://schemas.microsoft.com/office/powerpoint/2010/main" val="49958330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screen-capture-2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1124744"/>
            <a:ext cx="5296892" cy="4825638"/>
          </a:xfrm>
          <a:prstGeom prst="rect">
            <a:avLst/>
          </a:prstGeom>
        </p:spPr>
      </p:pic>
    </p:spTree>
    <p:extLst>
      <p:ext uri="{BB962C8B-B14F-4D97-AF65-F5344CB8AC3E}">
        <p14:creationId xmlns:p14="http://schemas.microsoft.com/office/powerpoint/2010/main" val="202216203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screen-capture-3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304800"/>
            <a:ext cx="7848600" cy="6235700"/>
          </a:xfrm>
          <a:prstGeom prst="rect">
            <a:avLst/>
          </a:prstGeom>
        </p:spPr>
      </p:pic>
      <p:sp>
        <p:nvSpPr>
          <p:cNvPr id="7" name="Rectángulo 6"/>
          <p:cNvSpPr/>
          <p:nvPr/>
        </p:nvSpPr>
        <p:spPr>
          <a:xfrm>
            <a:off x="6300192" y="2996952"/>
            <a:ext cx="4572000" cy="369332"/>
          </a:xfrm>
          <a:prstGeom prst="rect">
            <a:avLst/>
          </a:prstGeom>
        </p:spPr>
        <p:txBody>
          <a:bodyPr>
            <a:spAutoFit/>
          </a:bodyPr>
          <a:lstStyle/>
          <a:p>
            <a:r>
              <a:rPr lang="en-US" b="1" dirty="0" smtClean="0">
                <a:solidFill>
                  <a:srgbClr val="FF0000"/>
                </a:solidFill>
                <a:latin typeface="Times New Roman"/>
                <a:cs typeface="Times New Roman"/>
              </a:rPr>
              <a:t>PATCHY vs. </a:t>
            </a:r>
            <a:r>
              <a:rPr lang="en-US" b="1" dirty="0" err="1" smtClean="0">
                <a:solidFill>
                  <a:srgbClr val="FF0000"/>
                </a:solidFill>
                <a:latin typeface="Times New Roman"/>
                <a:cs typeface="Times New Roman"/>
              </a:rPr>
              <a:t>BigMultiDark</a:t>
            </a:r>
            <a:endParaRPr lang="en-US" b="1" dirty="0">
              <a:solidFill>
                <a:srgbClr val="FF0000"/>
              </a:solidFill>
              <a:latin typeface="Times New Roman"/>
              <a:cs typeface="Times New Roman"/>
            </a:endParaRPr>
          </a:p>
        </p:txBody>
      </p:sp>
    </p:spTree>
    <p:extLst>
      <p:ext uri="{BB962C8B-B14F-4D97-AF65-F5344CB8AC3E}">
        <p14:creationId xmlns:p14="http://schemas.microsoft.com/office/powerpoint/2010/main" val="2506136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3600" dirty="0" smtClean="0">
                <a:latin typeface="Times New Roman"/>
                <a:cs typeface="Times New Roman"/>
              </a:rPr>
              <a:t>Conclusions</a:t>
            </a:r>
            <a:endParaRPr lang="en-US" sz="3600" dirty="0">
              <a:latin typeface="Times New Roman"/>
              <a:cs typeface="Times New Roman"/>
            </a:endParaRPr>
          </a:p>
        </p:txBody>
      </p:sp>
      <p:sp>
        <p:nvSpPr>
          <p:cNvPr id="3" name="Marcador de contenido 2"/>
          <p:cNvSpPr>
            <a:spLocks noGrp="1"/>
          </p:cNvSpPr>
          <p:nvPr>
            <p:ph idx="1"/>
          </p:nvPr>
        </p:nvSpPr>
        <p:spPr>
          <a:xfrm>
            <a:off x="457200" y="1600200"/>
            <a:ext cx="8435280" cy="4525963"/>
          </a:xfrm>
        </p:spPr>
        <p:txBody>
          <a:bodyPr>
            <a:normAutofit/>
          </a:bodyPr>
          <a:lstStyle/>
          <a:p>
            <a:r>
              <a:rPr lang="en-US" sz="2000" dirty="0" smtClean="0">
                <a:latin typeface="Times New Roman"/>
                <a:cs typeface="Times New Roman"/>
              </a:rPr>
              <a:t>The new suite of </a:t>
            </a:r>
            <a:r>
              <a:rPr lang="en-US" sz="2000" dirty="0" err="1" smtClean="0">
                <a:latin typeface="Times New Roman"/>
                <a:cs typeface="Times New Roman"/>
              </a:rPr>
              <a:t>BigMD</a:t>
            </a:r>
            <a:r>
              <a:rPr lang="en-US" sz="2000" dirty="0" smtClean="0">
                <a:latin typeface="Times New Roman"/>
                <a:cs typeface="Times New Roman"/>
              </a:rPr>
              <a:t> simulations is being uploaded in the </a:t>
            </a:r>
            <a:r>
              <a:rPr lang="en-US" sz="2000" dirty="0" err="1" smtClean="0">
                <a:latin typeface="Times New Roman"/>
                <a:cs typeface="Times New Roman"/>
              </a:rPr>
              <a:t>MultiDark</a:t>
            </a:r>
            <a:r>
              <a:rPr lang="en-US" sz="2000" dirty="0" smtClean="0">
                <a:latin typeface="Times New Roman"/>
                <a:cs typeface="Times New Roman"/>
              </a:rPr>
              <a:t> Database: </a:t>
            </a:r>
            <a:r>
              <a:rPr lang="en-US" sz="2000" i="1" dirty="0" err="1" smtClean="0">
                <a:latin typeface="Times New Roman"/>
                <a:cs typeface="Times New Roman"/>
              </a:rPr>
              <a:t>www.multidark.org</a:t>
            </a:r>
            <a:endParaRPr lang="en-US" sz="2000" i="1" dirty="0" smtClean="0">
              <a:latin typeface="Times New Roman"/>
              <a:cs typeface="Times New Roman"/>
            </a:endParaRPr>
          </a:p>
          <a:p>
            <a:r>
              <a:rPr lang="en-US" sz="2000" dirty="0" err="1" smtClean="0">
                <a:latin typeface="Times New Roman"/>
                <a:cs typeface="Times New Roman"/>
              </a:rPr>
              <a:t>BigMD</a:t>
            </a:r>
            <a:r>
              <a:rPr lang="en-US" sz="2000" dirty="0" smtClean="0">
                <a:latin typeface="Times New Roman"/>
                <a:cs typeface="Times New Roman"/>
              </a:rPr>
              <a:t> is designed to study LSS and BAO systematics</a:t>
            </a:r>
          </a:p>
          <a:p>
            <a:r>
              <a:rPr lang="en-US" sz="2000" dirty="0">
                <a:latin typeface="Times New Roman"/>
                <a:cs typeface="Times New Roman"/>
              </a:rPr>
              <a:t>C</a:t>
            </a:r>
            <a:r>
              <a:rPr lang="en-US" sz="2000" dirty="0" smtClean="0">
                <a:latin typeface="Times New Roman"/>
                <a:cs typeface="Times New Roman"/>
              </a:rPr>
              <a:t>lustering </a:t>
            </a:r>
            <a:r>
              <a:rPr lang="en-US" sz="2000" dirty="0">
                <a:latin typeface="Times New Roman"/>
                <a:cs typeface="Times New Roman"/>
              </a:rPr>
              <a:t>at </a:t>
            </a:r>
            <a:r>
              <a:rPr lang="en-US" sz="2000" dirty="0" smtClean="0">
                <a:latin typeface="Times New Roman"/>
                <a:cs typeface="Times New Roman"/>
              </a:rPr>
              <a:t>large-scales </a:t>
            </a:r>
            <a:r>
              <a:rPr lang="en-US" sz="2000" dirty="0">
                <a:latin typeface="Times New Roman"/>
                <a:cs typeface="Times New Roman"/>
              </a:rPr>
              <a:t>should be affected by inclusion of </a:t>
            </a:r>
            <a:r>
              <a:rPr lang="en-US" sz="2000" dirty="0" err="1">
                <a:latin typeface="Times New Roman"/>
                <a:cs typeface="Times New Roman"/>
              </a:rPr>
              <a:t>subhalos</a:t>
            </a:r>
            <a:r>
              <a:rPr lang="en-US" sz="2000" dirty="0">
                <a:latin typeface="Times New Roman"/>
                <a:cs typeface="Times New Roman"/>
              </a:rPr>
              <a:t> at much smaller </a:t>
            </a:r>
            <a:r>
              <a:rPr lang="en-US" sz="2000" dirty="0" smtClean="0">
                <a:latin typeface="Times New Roman"/>
                <a:cs typeface="Times New Roman"/>
              </a:rPr>
              <a:t>scales. This </a:t>
            </a:r>
            <a:r>
              <a:rPr lang="en-US" sz="2000" dirty="0">
                <a:latin typeface="Times New Roman"/>
                <a:cs typeface="Times New Roman"/>
              </a:rPr>
              <a:t>change both the amplitude and the shape of the spectrum, and, thus, they substantially affect the shape and the value of the bias</a:t>
            </a:r>
            <a:r>
              <a:rPr lang="en-US" sz="2000" dirty="0" smtClean="0">
                <a:latin typeface="Times New Roman"/>
                <a:cs typeface="Times New Roman"/>
              </a:rPr>
              <a:t>.</a:t>
            </a:r>
          </a:p>
          <a:p>
            <a:r>
              <a:rPr lang="en-US" sz="2000" dirty="0" smtClean="0">
                <a:latin typeface="Times New Roman"/>
                <a:cs typeface="Times New Roman"/>
              </a:rPr>
              <a:t>Scale-dependent bias at BAO scales k&lt;0.4 can be modeled by simple function, i.e.  b(k)=b</a:t>
            </a:r>
            <a:r>
              <a:rPr lang="en-US" sz="2000" baseline="-25000" dirty="0" smtClean="0">
                <a:latin typeface="Times New Roman"/>
                <a:cs typeface="Times New Roman"/>
              </a:rPr>
              <a:t>0</a:t>
            </a:r>
            <a:r>
              <a:rPr lang="en-US" sz="2000" dirty="0">
                <a:latin typeface="Times New Roman"/>
                <a:cs typeface="Times New Roman"/>
              </a:rPr>
              <a:t> </a:t>
            </a:r>
            <a:r>
              <a:rPr lang="en-US" sz="2000" dirty="0" smtClean="0">
                <a:latin typeface="Times New Roman"/>
                <a:cs typeface="Times New Roman"/>
              </a:rPr>
              <a:t>(1+log</a:t>
            </a:r>
            <a:r>
              <a:rPr lang="en-US" sz="2000" baseline="-25000" dirty="0" smtClean="0">
                <a:latin typeface="Times New Roman"/>
                <a:cs typeface="Times New Roman"/>
              </a:rPr>
              <a:t>10</a:t>
            </a:r>
            <a:r>
              <a:rPr lang="en-US" sz="2000" dirty="0" smtClean="0">
                <a:latin typeface="Times New Roman"/>
                <a:cs typeface="Times New Roman"/>
              </a:rPr>
              <a:t>[1+b</a:t>
            </a:r>
            <a:r>
              <a:rPr lang="en-US" sz="2000" baseline="-25000" dirty="0" smtClean="0">
                <a:latin typeface="Times New Roman"/>
                <a:cs typeface="Times New Roman"/>
              </a:rPr>
              <a:t>2 </a:t>
            </a:r>
            <a:r>
              <a:rPr lang="en-US" sz="2000" dirty="0" smtClean="0">
                <a:latin typeface="Times New Roman"/>
                <a:cs typeface="Times New Roman"/>
              </a:rPr>
              <a:t>k</a:t>
            </a:r>
            <a:r>
              <a:rPr lang="en-US" sz="2000" baseline="30000" dirty="0" smtClean="0">
                <a:latin typeface="Times New Roman"/>
                <a:cs typeface="Times New Roman"/>
              </a:rPr>
              <a:t>2.15</a:t>
            </a:r>
            <a:r>
              <a:rPr lang="en-US" sz="2000" dirty="0" smtClean="0">
                <a:latin typeface="Times New Roman"/>
                <a:cs typeface="Times New Roman"/>
              </a:rPr>
              <a:t>]</a:t>
            </a:r>
          </a:p>
          <a:p>
            <a:r>
              <a:rPr lang="en-US" sz="2000" dirty="0" smtClean="0">
                <a:latin typeface="Times New Roman"/>
                <a:cs typeface="Times New Roman"/>
              </a:rPr>
              <a:t>BAO shift &amp; damping scale k</a:t>
            </a:r>
            <a:r>
              <a:rPr lang="en-US" sz="2000" baseline="-25000" dirty="0" smtClean="0">
                <a:latin typeface="Times New Roman"/>
                <a:cs typeface="Times New Roman"/>
              </a:rPr>
              <a:t>*, </a:t>
            </a:r>
            <a:r>
              <a:rPr lang="en-US" sz="2000" dirty="0" smtClean="0">
                <a:latin typeface="Times New Roman"/>
                <a:cs typeface="Times New Roman"/>
              </a:rPr>
              <a:t>and its evolution, has been studied both for dark matter and different halo number densities and compared to perturbation theory predictions</a:t>
            </a:r>
            <a:endParaRPr lang="en-US" sz="2000" i="1" dirty="0" smtClean="0">
              <a:latin typeface="Times New Roman"/>
              <a:cs typeface="Times New Roman"/>
            </a:endParaRPr>
          </a:p>
          <a:p>
            <a:r>
              <a:rPr lang="en-US" sz="2000" dirty="0" smtClean="0">
                <a:latin typeface="Times New Roman"/>
                <a:cs typeface="Times New Roman"/>
              </a:rPr>
              <a:t>It remains to be understood the impact of this study on the BAO modeling and reconstruction </a:t>
            </a:r>
            <a:endParaRPr lang="en-US" sz="2000" dirty="0">
              <a:latin typeface="Times New Roman"/>
              <a:cs typeface="Times New Roman"/>
            </a:endParaRPr>
          </a:p>
          <a:p>
            <a:endParaRPr lang="en-US" sz="2400" dirty="0" smtClean="0">
              <a:latin typeface="Times New Roman"/>
              <a:cs typeface="Times New Roman"/>
            </a:endParaRPr>
          </a:p>
          <a:p>
            <a:endParaRPr lang="en-US" sz="2400" dirty="0">
              <a:latin typeface="Times New Roman"/>
              <a:cs typeface="Times New Roman"/>
            </a:endParaRPr>
          </a:p>
        </p:txBody>
      </p:sp>
    </p:spTree>
    <p:extLst>
      <p:ext uri="{BB962C8B-B14F-4D97-AF65-F5344CB8AC3E}">
        <p14:creationId xmlns:p14="http://schemas.microsoft.com/office/powerpoint/2010/main" val="1831615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87417" y="313492"/>
            <a:ext cx="4185761" cy="461665"/>
          </a:xfrm>
          <a:prstGeom prst="rect">
            <a:avLst/>
          </a:prstGeom>
          <a:noFill/>
        </p:spPr>
        <p:txBody>
          <a:bodyPr wrap="none" rtlCol="0">
            <a:spAutoFit/>
          </a:bodyPr>
          <a:lstStyle/>
          <a:p>
            <a:pPr algn="ctr"/>
            <a:r>
              <a:rPr lang="en-US" sz="2400" b="1" dirty="0" smtClean="0">
                <a:solidFill>
                  <a:srgbClr val="FF6600"/>
                </a:solidFill>
                <a:latin typeface="Times New Roman"/>
                <a:cs typeface="Times New Roman"/>
              </a:rPr>
              <a:t>Baryonic Acoustic Oscillations</a:t>
            </a:r>
            <a:endParaRPr lang="en-US" sz="2400" b="1" dirty="0">
              <a:solidFill>
                <a:srgbClr val="FF6600"/>
              </a:solidFill>
              <a:latin typeface="Times New Roman"/>
              <a:cs typeface="Times New Roman"/>
            </a:endParaRPr>
          </a:p>
        </p:txBody>
      </p:sp>
      <p:pic>
        <p:nvPicPr>
          <p:cNvPr id="5" name="Imagen 4"/>
          <p:cNvPicPr>
            <a:picLocks noChangeAspect="1"/>
          </p:cNvPicPr>
          <p:nvPr/>
        </p:nvPicPr>
        <p:blipFill>
          <a:blip r:embed="rId2"/>
          <a:stretch>
            <a:fillRect/>
          </a:stretch>
        </p:blipFill>
        <p:spPr>
          <a:xfrm>
            <a:off x="-108520" y="908720"/>
            <a:ext cx="5820139" cy="4365104"/>
          </a:xfrm>
          <a:prstGeom prst="rect">
            <a:avLst/>
          </a:prstGeom>
        </p:spPr>
      </p:pic>
      <p:sp>
        <p:nvSpPr>
          <p:cNvPr id="10" name="CuadroTexto 9"/>
          <p:cNvSpPr txBox="1"/>
          <p:nvPr/>
        </p:nvSpPr>
        <p:spPr>
          <a:xfrm>
            <a:off x="671317" y="5317822"/>
            <a:ext cx="3705963" cy="1077218"/>
          </a:xfrm>
          <a:prstGeom prst="rect">
            <a:avLst/>
          </a:prstGeom>
          <a:noFill/>
        </p:spPr>
        <p:txBody>
          <a:bodyPr wrap="none" rtlCol="0">
            <a:spAutoFit/>
          </a:bodyPr>
          <a:lstStyle/>
          <a:p>
            <a:pPr algn="just"/>
            <a:r>
              <a:rPr lang="en-US" sz="1600" dirty="0" smtClean="0">
                <a:latin typeface="Times New Roman"/>
                <a:cs typeface="Times New Roman"/>
              </a:rPr>
              <a:t>Two-dimensional correlation function </a:t>
            </a:r>
          </a:p>
          <a:p>
            <a:pPr algn="just"/>
            <a:r>
              <a:rPr lang="en-US" sz="1600" dirty="0" smtClean="0">
                <a:latin typeface="Times New Roman"/>
                <a:cs typeface="Times New Roman"/>
              </a:rPr>
              <a:t>of DR11 CMASS galaxies in BOSS. </a:t>
            </a:r>
          </a:p>
          <a:p>
            <a:pPr algn="just"/>
            <a:r>
              <a:rPr lang="en-US" sz="1600" dirty="0" smtClean="0">
                <a:latin typeface="Times New Roman"/>
                <a:cs typeface="Times New Roman"/>
              </a:rPr>
              <a:t>Colors indicate amplitude of the </a:t>
            </a:r>
          </a:p>
          <a:p>
            <a:pPr algn="just"/>
            <a:r>
              <a:rPr lang="en-US" sz="1600" dirty="0" smtClean="0">
                <a:latin typeface="Times New Roman"/>
                <a:cs typeface="Times New Roman"/>
              </a:rPr>
              <a:t>correlation function (</a:t>
            </a:r>
            <a:r>
              <a:rPr lang="en-US" sz="1600" dirty="0" err="1" smtClean="0">
                <a:latin typeface="Times New Roman"/>
                <a:cs typeface="Times New Roman"/>
              </a:rPr>
              <a:t>Samushia</a:t>
            </a:r>
            <a:r>
              <a:rPr lang="en-US" sz="1600" dirty="0" smtClean="0">
                <a:latin typeface="Times New Roman"/>
                <a:cs typeface="Times New Roman"/>
              </a:rPr>
              <a:t> et al. 2013) </a:t>
            </a:r>
          </a:p>
        </p:txBody>
      </p:sp>
      <p:pic>
        <p:nvPicPr>
          <p:cNvPr id="9" name="Imagen 8" descr="screen-capture-38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072" y="2455168"/>
            <a:ext cx="3073400" cy="685800"/>
          </a:xfrm>
          <a:prstGeom prst="rect">
            <a:avLst/>
          </a:prstGeom>
        </p:spPr>
      </p:pic>
      <p:sp>
        <p:nvSpPr>
          <p:cNvPr id="11" name="Rectángulo 10"/>
          <p:cNvSpPr/>
          <p:nvPr/>
        </p:nvSpPr>
        <p:spPr>
          <a:xfrm>
            <a:off x="5364088" y="1484784"/>
            <a:ext cx="4572000" cy="3139321"/>
          </a:xfrm>
          <a:prstGeom prst="rect">
            <a:avLst/>
          </a:prstGeom>
        </p:spPr>
        <p:txBody>
          <a:bodyPr>
            <a:spAutoFit/>
          </a:bodyPr>
          <a:lstStyle/>
          <a:p>
            <a:r>
              <a:rPr lang="en-US" dirty="0" smtClean="0">
                <a:latin typeface="Times New Roman"/>
                <a:cs typeface="Times New Roman"/>
              </a:rPr>
              <a:t>BAO feature in both the transverse and </a:t>
            </a:r>
          </a:p>
          <a:p>
            <a:r>
              <a:rPr lang="en-US" dirty="0" smtClean="0">
                <a:latin typeface="Times New Roman"/>
                <a:cs typeface="Times New Roman"/>
              </a:rPr>
              <a:t>line-of-sight directions. These shifts are typically parameterized by </a:t>
            </a:r>
          </a:p>
          <a:p>
            <a:endParaRPr lang="en-US" dirty="0" smtClean="0">
              <a:latin typeface="Times New Roman"/>
              <a:cs typeface="Times New Roman"/>
            </a:endParaRPr>
          </a:p>
          <a:p>
            <a:endParaRPr lang="en-US" dirty="0" smtClean="0">
              <a:latin typeface="Times New Roman"/>
              <a:cs typeface="Times New Roman"/>
            </a:endParaRPr>
          </a:p>
          <a:p>
            <a:endParaRPr lang="en-US" dirty="0" smtClean="0">
              <a:latin typeface="Times New Roman"/>
              <a:cs typeface="Times New Roman"/>
            </a:endParaRPr>
          </a:p>
          <a:p>
            <a:r>
              <a:rPr lang="en-US" dirty="0" smtClean="0">
                <a:latin typeface="Times New Roman"/>
                <a:cs typeface="Times New Roman"/>
              </a:rPr>
              <a:t>Together, they allow us to measure the </a:t>
            </a:r>
          </a:p>
          <a:p>
            <a:r>
              <a:rPr lang="en-US" dirty="0" smtClean="0">
                <a:latin typeface="Times New Roman"/>
                <a:cs typeface="Times New Roman"/>
              </a:rPr>
              <a:t>Angular diameter distance (relative to </a:t>
            </a:r>
          </a:p>
          <a:p>
            <a:r>
              <a:rPr lang="en-US" dirty="0" smtClean="0">
                <a:latin typeface="Times New Roman"/>
                <a:cs typeface="Times New Roman"/>
              </a:rPr>
              <a:t>the sound horizon at the drag epoch</a:t>
            </a:r>
          </a:p>
          <a:p>
            <a:r>
              <a:rPr lang="en-US" dirty="0" err="1" smtClean="0">
                <a:latin typeface="Times New Roman"/>
                <a:cs typeface="Times New Roman"/>
              </a:rPr>
              <a:t>r</a:t>
            </a:r>
            <a:r>
              <a:rPr lang="en-US" baseline="-25000" dirty="0" err="1" smtClean="0">
                <a:latin typeface="Times New Roman"/>
                <a:cs typeface="Times New Roman"/>
              </a:rPr>
              <a:t>d</a:t>
            </a:r>
            <a:r>
              <a:rPr lang="en-US" dirty="0" smtClean="0">
                <a:latin typeface="Times New Roman"/>
                <a:cs typeface="Times New Roman"/>
              </a:rPr>
              <a:t>) D</a:t>
            </a:r>
            <a:r>
              <a:rPr lang="en-US" baseline="-25000" dirty="0" smtClean="0">
                <a:latin typeface="Times New Roman"/>
                <a:cs typeface="Times New Roman"/>
              </a:rPr>
              <a:t>A</a:t>
            </a:r>
            <a:r>
              <a:rPr lang="en-US" dirty="0" smtClean="0">
                <a:latin typeface="Times New Roman"/>
                <a:cs typeface="Times New Roman"/>
              </a:rPr>
              <a:t>(z)/</a:t>
            </a:r>
            <a:r>
              <a:rPr lang="en-US" dirty="0" err="1" smtClean="0">
                <a:latin typeface="Times New Roman"/>
                <a:cs typeface="Times New Roman"/>
              </a:rPr>
              <a:t>r</a:t>
            </a:r>
            <a:r>
              <a:rPr lang="en-US" baseline="-25000" dirty="0" err="1" smtClean="0">
                <a:latin typeface="Times New Roman"/>
                <a:cs typeface="Times New Roman"/>
              </a:rPr>
              <a:t>d</a:t>
            </a:r>
            <a:r>
              <a:rPr lang="en-US" dirty="0" smtClean="0">
                <a:latin typeface="Times New Roman"/>
                <a:cs typeface="Times New Roman"/>
              </a:rPr>
              <a:t>, and the Hubble parameter </a:t>
            </a:r>
          </a:p>
          <a:p>
            <a:r>
              <a:rPr lang="en-US" dirty="0" smtClean="0">
                <a:latin typeface="Times New Roman"/>
                <a:cs typeface="Times New Roman"/>
              </a:rPr>
              <a:t>H(z) via </a:t>
            </a:r>
            <a:r>
              <a:rPr lang="en-US" dirty="0" err="1" smtClean="0">
                <a:latin typeface="Times New Roman"/>
                <a:cs typeface="Times New Roman"/>
              </a:rPr>
              <a:t>cz</a:t>
            </a:r>
            <a:r>
              <a:rPr lang="en-US" dirty="0">
                <a:latin typeface="Times New Roman"/>
                <a:cs typeface="Times New Roman"/>
              </a:rPr>
              <a:t>/</a:t>
            </a:r>
            <a:r>
              <a:rPr lang="en-US" dirty="0" smtClean="0">
                <a:latin typeface="Times New Roman"/>
                <a:cs typeface="Times New Roman"/>
              </a:rPr>
              <a:t>(H(z) </a:t>
            </a:r>
            <a:r>
              <a:rPr lang="en-US" dirty="0" err="1" smtClean="0">
                <a:latin typeface="Times New Roman"/>
                <a:cs typeface="Times New Roman"/>
              </a:rPr>
              <a:t>r</a:t>
            </a:r>
            <a:r>
              <a:rPr lang="en-US" baseline="-25000" dirty="0" err="1" smtClean="0">
                <a:latin typeface="Times New Roman"/>
                <a:cs typeface="Times New Roman"/>
              </a:rPr>
              <a:t>d</a:t>
            </a:r>
            <a:r>
              <a:rPr lang="en-US" dirty="0" smtClean="0">
                <a:latin typeface="Times New Roman"/>
                <a:cs typeface="Times New Roman"/>
              </a:rPr>
              <a:t>) separately.</a:t>
            </a:r>
            <a:endParaRPr lang="en-US" dirty="0">
              <a:latin typeface="Times New Roman"/>
              <a:cs typeface="Times New Roman"/>
            </a:endParaRPr>
          </a:p>
        </p:txBody>
      </p:sp>
      <p:pic>
        <p:nvPicPr>
          <p:cNvPr id="7" name="Imagen 6" descr="screen-capture-22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1190" y="6395040"/>
            <a:ext cx="1402810" cy="496051"/>
          </a:xfrm>
          <a:prstGeom prst="rect">
            <a:avLst/>
          </a:prstGeom>
        </p:spPr>
      </p:pic>
    </p:spTree>
    <p:extLst>
      <p:ext uri="{BB962C8B-B14F-4D97-AF65-F5344CB8AC3E}">
        <p14:creationId xmlns:p14="http://schemas.microsoft.com/office/powerpoint/2010/main" val="16917544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fig1x_300dpi.png"/>
          <p:cNvPicPr>
            <a:picLocks noChangeAspect="1"/>
          </p:cNvPicPr>
          <p:nvPr/>
        </p:nvPicPr>
        <p:blipFill>
          <a:blip r:embed="rId2" cstate="print"/>
          <a:srcRect t="16404" b="16404"/>
          <a:stretch>
            <a:fillRect/>
          </a:stretch>
        </p:blipFill>
        <p:spPr>
          <a:xfrm>
            <a:off x="609498" y="1451378"/>
            <a:ext cx="8210974" cy="4137862"/>
          </a:xfrm>
          <a:prstGeom prst="rect">
            <a:avLst/>
          </a:prstGeom>
        </p:spPr>
      </p:pic>
      <p:sp>
        <p:nvSpPr>
          <p:cNvPr id="5" name="CuadroTexto 4"/>
          <p:cNvSpPr txBox="1"/>
          <p:nvPr/>
        </p:nvSpPr>
        <p:spPr>
          <a:xfrm>
            <a:off x="1403648" y="120857"/>
            <a:ext cx="7052632" cy="523220"/>
          </a:xfrm>
          <a:prstGeom prst="rect">
            <a:avLst/>
          </a:prstGeom>
          <a:noFill/>
        </p:spPr>
        <p:txBody>
          <a:bodyPr wrap="none" rtlCol="0">
            <a:spAutoFit/>
          </a:bodyPr>
          <a:lstStyle/>
          <a:p>
            <a:r>
              <a:rPr lang="en-US" sz="2800" b="1" dirty="0" smtClean="0">
                <a:solidFill>
                  <a:srgbClr val="FF6600"/>
                </a:solidFill>
                <a:latin typeface="Times New Roman"/>
                <a:cs typeface="Times New Roman"/>
              </a:rPr>
              <a:t>Large Scale Structure Spectroscopic Surveys</a:t>
            </a:r>
            <a:endParaRPr lang="en-US" sz="2800" b="1" dirty="0">
              <a:solidFill>
                <a:srgbClr val="FF6600"/>
              </a:solidFill>
              <a:latin typeface="Times New Roman"/>
              <a:cs typeface="Times New Roman"/>
            </a:endParaRPr>
          </a:p>
        </p:txBody>
      </p:sp>
    </p:spTree>
    <p:extLst>
      <p:ext uri="{BB962C8B-B14F-4D97-AF65-F5344CB8AC3E}">
        <p14:creationId xmlns:p14="http://schemas.microsoft.com/office/powerpoint/2010/main" val="28587684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AF0A9C52-8B53-4C05-9A81-294526E1F03C}" type="slidenum">
              <a:rPr lang="en-US" smtClean="0"/>
              <a:pPr>
                <a:defRPr/>
              </a:pPr>
              <a:t>7</a:t>
            </a:fld>
            <a:endParaRPr lang="en-US" dirty="0"/>
          </a:p>
        </p:txBody>
      </p:sp>
      <p:pic>
        <p:nvPicPr>
          <p:cNvPr id="5" name="Imagen 4" descr="screen-capture-37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5653" cy="6858000"/>
          </a:xfrm>
          <a:prstGeom prst="rect">
            <a:avLst/>
          </a:prstGeom>
        </p:spPr>
      </p:pic>
      <p:pic>
        <p:nvPicPr>
          <p:cNvPr id="6" name="Imagen 5"/>
          <p:cNvPicPr>
            <a:picLocks noChangeAspect="1"/>
          </p:cNvPicPr>
          <p:nvPr/>
        </p:nvPicPr>
        <p:blipFill>
          <a:blip r:embed="rId3"/>
          <a:stretch>
            <a:fillRect/>
          </a:stretch>
        </p:blipFill>
        <p:spPr>
          <a:xfrm>
            <a:off x="7812360" y="0"/>
            <a:ext cx="1299248" cy="1058976"/>
          </a:xfrm>
          <a:prstGeom prst="rect">
            <a:avLst/>
          </a:prstGeom>
        </p:spPr>
      </p:pic>
    </p:spTree>
    <p:extLst>
      <p:ext uri="{BB962C8B-B14F-4D97-AF65-F5344CB8AC3E}">
        <p14:creationId xmlns:p14="http://schemas.microsoft.com/office/powerpoint/2010/main" val="4419607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AF0A9C52-8B53-4C05-9A81-294526E1F03C}" type="slidenum">
              <a:rPr lang="en-US" smtClean="0"/>
              <a:pPr>
                <a:defRPr/>
              </a:pPr>
              <a:t>8</a:t>
            </a:fld>
            <a:endParaRPr lang="en-US" dirty="0"/>
          </a:p>
        </p:txBody>
      </p:sp>
      <p:pic>
        <p:nvPicPr>
          <p:cNvPr id="7" name="Imagen 6" descr="screen-capture-36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575" y="1196752"/>
            <a:ext cx="6845793" cy="5076000"/>
          </a:xfrm>
          <a:prstGeom prst="rect">
            <a:avLst/>
          </a:prstGeom>
        </p:spPr>
      </p:pic>
      <p:pic>
        <p:nvPicPr>
          <p:cNvPr id="8" name="Imagen 7"/>
          <p:cNvPicPr>
            <a:picLocks noChangeAspect="1"/>
          </p:cNvPicPr>
          <p:nvPr/>
        </p:nvPicPr>
        <p:blipFill>
          <a:blip r:embed="rId3"/>
          <a:stretch>
            <a:fillRect/>
          </a:stretch>
        </p:blipFill>
        <p:spPr>
          <a:xfrm>
            <a:off x="7737090" y="0"/>
            <a:ext cx="1299248" cy="1058976"/>
          </a:xfrm>
          <a:prstGeom prst="rect">
            <a:avLst/>
          </a:prstGeom>
        </p:spPr>
      </p:pic>
      <p:pic>
        <p:nvPicPr>
          <p:cNvPr id="10" name="Imagen 9" descr="screen-capture-37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1196752"/>
            <a:ext cx="6865241" cy="5076000"/>
          </a:xfrm>
          <a:prstGeom prst="rect">
            <a:avLst/>
          </a:prstGeom>
        </p:spPr>
      </p:pic>
      <p:pic>
        <p:nvPicPr>
          <p:cNvPr id="11" name="Imagen 10" descr="screen-capture-37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957" y="1196752"/>
            <a:ext cx="6878419" cy="5076000"/>
          </a:xfrm>
          <a:prstGeom prst="rect">
            <a:avLst/>
          </a:prstGeom>
        </p:spPr>
      </p:pic>
      <p:pic>
        <p:nvPicPr>
          <p:cNvPr id="12" name="Imagen 11" descr="screen-capture-372.png"/>
          <p:cNvPicPr>
            <a:picLocks/>
          </p:cNvPicPr>
          <p:nvPr/>
        </p:nvPicPr>
        <p:blipFill>
          <a:blip r:embed="rId6">
            <a:extLst>
              <a:ext uri="{28A0092B-C50C-407E-A947-70E740481C1C}">
                <a14:useLocalDpi xmlns:a14="http://schemas.microsoft.com/office/drawing/2010/main" val="0"/>
              </a:ext>
            </a:extLst>
          </a:blip>
          <a:stretch>
            <a:fillRect/>
          </a:stretch>
        </p:blipFill>
        <p:spPr>
          <a:xfrm>
            <a:off x="1043608" y="1196752"/>
            <a:ext cx="6876000" cy="5076000"/>
          </a:xfrm>
          <a:prstGeom prst="rect">
            <a:avLst/>
          </a:prstGeom>
        </p:spPr>
      </p:pic>
      <p:pic>
        <p:nvPicPr>
          <p:cNvPr id="13" name="Imagen 12" descr="screen-capture-373.png"/>
          <p:cNvPicPr>
            <a:picLocks/>
          </p:cNvPicPr>
          <p:nvPr/>
        </p:nvPicPr>
        <p:blipFill>
          <a:blip r:embed="rId7">
            <a:extLst>
              <a:ext uri="{28A0092B-C50C-407E-A947-70E740481C1C}">
                <a14:useLocalDpi xmlns:a14="http://schemas.microsoft.com/office/drawing/2010/main" val="0"/>
              </a:ext>
            </a:extLst>
          </a:blip>
          <a:stretch>
            <a:fillRect/>
          </a:stretch>
        </p:blipFill>
        <p:spPr>
          <a:xfrm>
            <a:off x="1043608" y="1196752"/>
            <a:ext cx="6876000" cy="5076000"/>
          </a:xfrm>
          <a:prstGeom prst="rect">
            <a:avLst/>
          </a:prstGeom>
        </p:spPr>
      </p:pic>
      <p:sp>
        <p:nvSpPr>
          <p:cNvPr id="14" name="Rectangle 2"/>
          <p:cNvSpPr txBox="1">
            <a:spLocks noChangeArrowheads="1"/>
          </p:cNvSpPr>
          <p:nvPr/>
        </p:nvSpPr>
        <p:spPr bwMode="auto">
          <a:xfrm>
            <a:off x="-1168982" y="203200"/>
            <a:ext cx="7399867" cy="803672"/>
          </a:xfrm>
          <a:prstGeom prst="rect">
            <a:avLst/>
          </a:prstGeom>
          <a:noFill/>
          <a:ln w="12700">
            <a:noFill/>
            <a:miter lim="800000"/>
            <a:headEnd/>
            <a:tailEnd/>
          </a:ln>
          <a:effectLst/>
        </p:spPr>
        <p:txBody>
          <a:bodyPr lIns="95638" tIns="46980" rIns="95638" bIns="46980" anchor="ctr"/>
          <a:lstStyle/>
          <a:p>
            <a:pPr algn="ctr" defTabSz="966702">
              <a:lnSpc>
                <a:spcPct val="85000"/>
              </a:lnSpc>
              <a:defRPr/>
            </a:pPr>
            <a:r>
              <a:rPr lang="en-US" sz="2400" b="1" dirty="0" smtClean="0">
                <a:solidFill>
                  <a:srgbClr val="FF6600"/>
                </a:solidFill>
                <a:effectLst>
                  <a:outerShdw blurRad="38100" dist="38100" dir="2700000" algn="tl">
                    <a:srgbClr val="C0C0C0"/>
                  </a:outerShdw>
                </a:effectLst>
                <a:latin typeface="Times New Roman" charset="0"/>
                <a:ea typeface="ＭＳ Ｐゴシック" charset="-128"/>
              </a:rPr>
              <a:t>DESI on the Hubble Diagram</a:t>
            </a:r>
            <a:endParaRPr lang="en-US" sz="2400" b="1" dirty="0">
              <a:solidFill>
                <a:srgbClr val="FF6600"/>
              </a:solidFill>
              <a:effectLst>
                <a:outerShdw blurRad="38100" dist="38100" dir="2700000" algn="tl">
                  <a:srgbClr val="C0C0C0"/>
                </a:outerShdw>
              </a:effectLst>
              <a:latin typeface="Times New Roman" charset="0"/>
              <a:ea typeface="ＭＳ Ｐゴシック" charset="-128"/>
            </a:endParaRPr>
          </a:p>
        </p:txBody>
      </p:sp>
      <p:sp>
        <p:nvSpPr>
          <p:cNvPr id="2" name="Rectángulo 1"/>
          <p:cNvSpPr/>
          <p:nvPr/>
        </p:nvSpPr>
        <p:spPr>
          <a:xfrm>
            <a:off x="7596336" y="1058976"/>
            <a:ext cx="432048" cy="20978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Rectángulo 2"/>
          <p:cNvSpPr/>
          <p:nvPr/>
        </p:nvSpPr>
        <p:spPr>
          <a:xfrm>
            <a:off x="7740352" y="6021288"/>
            <a:ext cx="432048" cy="43204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Rectángulo 14"/>
          <p:cNvSpPr/>
          <p:nvPr/>
        </p:nvSpPr>
        <p:spPr>
          <a:xfrm>
            <a:off x="434374" y="6311001"/>
            <a:ext cx="432048" cy="43204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6" name="Imagen 15" descr="screen-capture-367.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0637" y="1049636"/>
            <a:ext cx="7215755" cy="1393244"/>
          </a:xfrm>
          <a:prstGeom prst="rect">
            <a:avLst/>
          </a:prstGeom>
        </p:spPr>
      </p:pic>
    </p:spTree>
    <p:extLst>
      <p:ext uri="{BB962C8B-B14F-4D97-AF65-F5344CB8AC3E}">
        <p14:creationId xmlns:p14="http://schemas.microsoft.com/office/powerpoint/2010/main" val="4091546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BOSS_CMASS_DR11_footprin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692696"/>
            <a:ext cx="4199316" cy="5222027"/>
          </a:xfrm>
          <a:prstGeom prst="rect">
            <a:avLst/>
          </a:prstGeom>
        </p:spPr>
      </p:pic>
      <p:sp>
        <p:nvSpPr>
          <p:cNvPr id="6" name="Rectángulo 5"/>
          <p:cNvSpPr/>
          <p:nvPr/>
        </p:nvSpPr>
        <p:spPr>
          <a:xfrm>
            <a:off x="5652120" y="5949280"/>
            <a:ext cx="3384376" cy="861774"/>
          </a:xfrm>
          <a:prstGeom prst="rect">
            <a:avLst/>
          </a:prstGeom>
        </p:spPr>
        <p:txBody>
          <a:bodyPr wrap="square">
            <a:spAutoFit/>
          </a:bodyPr>
          <a:lstStyle/>
          <a:p>
            <a:r>
              <a:rPr lang="es-ES" sz="1600" b="1" dirty="0" smtClean="0">
                <a:latin typeface="Times New Roman"/>
                <a:cs typeface="Times New Roman"/>
              </a:rPr>
              <a:t>BOSS-CMASS DR11</a:t>
            </a:r>
            <a:r>
              <a:rPr lang="es-ES" sz="1600" b="1" dirty="0">
                <a:latin typeface="Times New Roman"/>
                <a:cs typeface="Times New Roman"/>
              </a:rPr>
              <a:t>:</a:t>
            </a:r>
          </a:p>
          <a:p>
            <a:r>
              <a:rPr lang="en-US" sz="1600" dirty="0" smtClean="0">
                <a:latin typeface="Times New Roman"/>
                <a:cs typeface="Times New Roman"/>
              </a:rPr>
              <a:t>North: </a:t>
            </a:r>
            <a:r>
              <a:rPr lang="es-ES" sz="1600" i="1" dirty="0"/>
              <a:t>556,896</a:t>
            </a:r>
            <a:r>
              <a:rPr lang="en-US" sz="1600" dirty="0" smtClean="0">
                <a:latin typeface="Times New Roman"/>
                <a:cs typeface="Times New Roman"/>
              </a:rPr>
              <a:t>; South: </a:t>
            </a:r>
            <a:r>
              <a:rPr lang="es-ES" sz="1600" i="1" dirty="0"/>
              <a:t>186,907</a:t>
            </a:r>
            <a:r>
              <a:rPr lang="en-US" sz="1600" dirty="0" smtClean="0">
                <a:latin typeface="Times New Roman"/>
                <a:cs typeface="Times New Roman"/>
              </a:rPr>
              <a:t> </a:t>
            </a:r>
            <a:endParaRPr lang="en-US" sz="1600" dirty="0">
              <a:latin typeface="Times New Roman"/>
              <a:cs typeface="Times New Roman"/>
            </a:endParaRPr>
          </a:p>
          <a:p>
            <a:r>
              <a:rPr lang="en-US" sz="1600" b="1" dirty="0">
                <a:latin typeface="Times New Roman"/>
                <a:cs typeface="Times New Roman"/>
              </a:rPr>
              <a:t>T</a:t>
            </a:r>
            <a:r>
              <a:rPr lang="en-US" sz="1600" b="1" dirty="0" smtClean="0">
                <a:latin typeface="Times New Roman"/>
                <a:cs typeface="Times New Roman"/>
              </a:rPr>
              <a:t>otal: </a:t>
            </a:r>
            <a:r>
              <a:rPr lang="es-ES" sz="1600" i="1" dirty="0" smtClean="0"/>
              <a:t>743,803 in 8,976 deg</a:t>
            </a:r>
            <a:r>
              <a:rPr lang="es-ES" sz="1600" i="1" baseline="30000" dirty="0" smtClean="0"/>
              <a:t>2</a:t>
            </a:r>
            <a:endParaRPr lang="es-ES" sz="1600" b="1" dirty="0">
              <a:latin typeface="Times New Roman"/>
              <a:cs typeface="Times New Roman"/>
            </a:endParaRPr>
          </a:p>
        </p:txBody>
      </p:sp>
      <p:sp>
        <p:nvSpPr>
          <p:cNvPr id="5" name="Rectángulo 4"/>
          <p:cNvSpPr/>
          <p:nvPr/>
        </p:nvSpPr>
        <p:spPr>
          <a:xfrm>
            <a:off x="179512" y="908720"/>
            <a:ext cx="4572000" cy="2031325"/>
          </a:xfrm>
          <a:prstGeom prst="rect">
            <a:avLst/>
          </a:prstGeom>
        </p:spPr>
        <p:txBody>
          <a:bodyPr>
            <a:spAutoFit/>
          </a:bodyPr>
          <a:lstStyle/>
          <a:p>
            <a:pPr marL="285750" indent="-285750">
              <a:buFont typeface="Arial"/>
              <a:buChar char="•"/>
            </a:pPr>
            <a:r>
              <a:rPr lang="en-US" dirty="0" smtClean="0"/>
              <a:t>Results from Anderson et al. (2013): BAO results from CMASS and LOWZ, from both DR10 and DR11 samples. </a:t>
            </a:r>
          </a:p>
          <a:p>
            <a:endParaRPr lang="en-US" dirty="0" smtClean="0"/>
          </a:p>
          <a:p>
            <a:pPr marL="285750" indent="-285750">
              <a:buFont typeface="Arial"/>
              <a:buChar char="•"/>
            </a:pPr>
            <a:r>
              <a:rPr lang="en-US" dirty="0" smtClean="0"/>
              <a:t>Results from Chuang et al. (2013): Single-probe analysis of DR11 CMASS and LOWZ correlation function </a:t>
            </a:r>
            <a:r>
              <a:rPr lang="en-US" dirty="0" err="1" smtClean="0"/>
              <a:t>mutlipoles</a:t>
            </a:r>
            <a:r>
              <a:rPr lang="en-US" dirty="0" smtClean="0"/>
              <a:t>.</a:t>
            </a:r>
          </a:p>
        </p:txBody>
      </p:sp>
      <p:pic>
        <p:nvPicPr>
          <p:cNvPr id="9" name="Imagen 8" descr="screen-capture-38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56992"/>
            <a:ext cx="4030712" cy="2904484"/>
          </a:xfrm>
          <a:prstGeom prst="rect">
            <a:avLst/>
          </a:prstGeom>
        </p:spPr>
      </p:pic>
      <p:pic>
        <p:nvPicPr>
          <p:cNvPr id="11" name="Imagen 10" descr="screen-capture-22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 y="6361949"/>
            <a:ext cx="1402810" cy="496051"/>
          </a:xfrm>
          <a:prstGeom prst="rect">
            <a:avLst/>
          </a:prstGeom>
        </p:spPr>
      </p:pic>
      <p:sp>
        <p:nvSpPr>
          <p:cNvPr id="12" name="CuadroTexto 11"/>
          <p:cNvSpPr txBox="1"/>
          <p:nvPr/>
        </p:nvSpPr>
        <p:spPr>
          <a:xfrm>
            <a:off x="2483768" y="188640"/>
            <a:ext cx="4767576" cy="523220"/>
          </a:xfrm>
          <a:prstGeom prst="rect">
            <a:avLst/>
          </a:prstGeom>
          <a:noFill/>
        </p:spPr>
        <p:txBody>
          <a:bodyPr wrap="none" rtlCol="0">
            <a:spAutoFit/>
          </a:bodyPr>
          <a:lstStyle/>
          <a:p>
            <a:r>
              <a:rPr lang="en-US" sz="2800" b="1" dirty="0" smtClean="0">
                <a:solidFill>
                  <a:srgbClr val="008000"/>
                </a:solidFill>
                <a:latin typeface="Times New Roman"/>
                <a:cs typeface="Times New Roman"/>
              </a:rPr>
              <a:t>SDSS-III/BOSS DR11 results!</a:t>
            </a:r>
            <a:endParaRPr lang="en-US" sz="2800" b="1" dirty="0">
              <a:solidFill>
                <a:srgbClr val="008000"/>
              </a:solidFill>
              <a:latin typeface="Times New Roman"/>
              <a:cs typeface="Times New Roman"/>
            </a:endParaRPr>
          </a:p>
        </p:txBody>
      </p:sp>
    </p:spTree>
    <p:extLst>
      <p:ext uri="{BB962C8B-B14F-4D97-AF65-F5344CB8AC3E}">
        <p14:creationId xmlns:p14="http://schemas.microsoft.com/office/powerpoint/2010/main" val="83008851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11670</TotalTime>
  <Words>1921</Words>
  <Application>Microsoft Macintosh PowerPoint</Application>
  <PresentationFormat>Presentación en pantalla (4:3)</PresentationFormat>
  <Paragraphs>178</Paragraphs>
  <Slides>42</Slides>
  <Notes>2</Notes>
  <HiddenSlides>0</HiddenSlides>
  <MMClips>0</MMClips>
  <ScaleCrop>false</ScaleCrop>
  <HeadingPairs>
    <vt:vector size="4" baseType="variant">
      <vt:variant>
        <vt:lpstr>Tema</vt:lpstr>
      </vt:variant>
      <vt:variant>
        <vt:i4>1</vt:i4>
      </vt:variant>
      <vt:variant>
        <vt:lpstr>Títulos de diapositiva</vt:lpstr>
      </vt:variant>
      <vt:variant>
        <vt:i4>42</vt:i4>
      </vt:variant>
    </vt:vector>
  </HeadingPairs>
  <TitlesOfParts>
    <vt:vector size="43" baseType="lpstr">
      <vt:lpstr>Tema de Office</vt:lpstr>
      <vt:lpstr>Hunting down the acoustic scale  after the cosmic high noon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Motivation</vt:lpstr>
      <vt:lpstr>Presentación de PowerPoint</vt:lpstr>
      <vt:lpstr>Presentación de PowerPoint</vt:lpstr>
      <vt:lpstr>Presentación de PowerPoint</vt:lpstr>
      <vt:lpstr>Presentación de PowerPoint</vt:lpstr>
      <vt:lpstr> &gt;&gt; The BigMD Project &lt;&lt; </vt:lpstr>
      <vt:lpstr>Presentación de PowerPoint</vt:lpstr>
      <vt:lpstr>Presentación de PowerPoint</vt:lpstr>
      <vt:lpstr>Presentación de PowerPoint</vt:lpstr>
      <vt:lpstr>Subhalos</vt:lpstr>
      <vt:lpstr>Presentación de PowerPoint</vt:lpstr>
      <vt:lpstr>Velocity functions for Subhalos and Distinct Halos</vt:lpstr>
      <vt:lpstr>Presentación de PowerPoint</vt:lpstr>
      <vt:lpstr>Presentación de PowerPoint</vt:lpstr>
      <vt:lpstr>Presentación de PowerPoint</vt:lpstr>
      <vt:lpstr>Presentación de PowerPoint</vt:lpstr>
      <vt:lpstr>Presentación de PowerPoint</vt:lpstr>
      <vt:lpstr>SO vs. FOF halo clustering</vt:lpstr>
      <vt:lpstr>The effect of small-scale clustering on the large-scale tail  of the power spectrum</vt:lpstr>
      <vt:lpstr>The effect of small-scale clustering on the large-scale tail  of the power spectrum</vt:lpstr>
      <vt:lpstr>The effect of small-scale clustering on the large-scale tail  of the power spectrum</vt:lpstr>
      <vt:lpstr>Modeling halo clustering and bias</vt:lpstr>
      <vt:lpstr>Accurate measurement of the BAO shift and damping</vt:lpstr>
      <vt:lpstr>P(k)/Pnw(k) for DM &amp; Halos in BigMD Planck</vt:lpstr>
      <vt:lpstr>Presentación de PowerPoint</vt:lpstr>
      <vt:lpstr>Presentación de PowerPoint</vt:lpstr>
      <vt:lpstr>Presentación de PowerPoint</vt:lpstr>
      <vt:lpstr>Presentación de PowerPoint</vt:lpstr>
      <vt:lpstr>Presentación de PowerPoint</vt:lpstr>
      <vt:lpstr>Conclusions</vt:lpstr>
    </vt:vector>
  </TitlesOfParts>
  <Company>IAA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MULTIDARK suite of simulations for BOSS studies</dc:title>
  <dc:creator>Francisco Prada Martínez</dc:creator>
  <cp:lastModifiedBy>Francisco Prada</cp:lastModifiedBy>
  <cp:revision>518</cp:revision>
  <cp:lastPrinted>2013-06-12T16:27:49Z</cp:lastPrinted>
  <dcterms:created xsi:type="dcterms:W3CDTF">2010-09-16T15:27:21Z</dcterms:created>
  <dcterms:modified xsi:type="dcterms:W3CDTF">2014-02-02T12:07:55Z</dcterms:modified>
</cp:coreProperties>
</file>