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118" r:id="rId2"/>
    <p:sldId id="2217" r:id="rId3"/>
    <p:sldId id="2218" r:id="rId4"/>
    <p:sldId id="2142" r:id="rId5"/>
    <p:sldId id="2097" r:id="rId6"/>
    <p:sldId id="2262" r:id="rId7"/>
    <p:sldId id="2232" r:id="rId8"/>
    <p:sldId id="2233" r:id="rId9"/>
    <p:sldId id="2253" r:id="rId10"/>
    <p:sldId id="2254" r:id="rId11"/>
    <p:sldId id="2272" r:id="rId12"/>
    <p:sldId id="2266" r:id="rId13"/>
    <p:sldId id="2267" r:id="rId14"/>
    <p:sldId id="2274" r:id="rId15"/>
    <p:sldId id="2280" r:id="rId16"/>
    <p:sldId id="2156" r:id="rId17"/>
    <p:sldId id="2270" r:id="rId18"/>
    <p:sldId id="2249" r:id="rId19"/>
    <p:sldId id="2251" r:id="rId20"/>
    <p:sldId id="2201" r:id="rId21"/>
    <p:sldId id="2234" r:id="rId22"/>
    <p:sldId id="2252" r:id="rId23"/>
    <p:sldId id="2235" r:id="rId24"/>
    <p:sldId id="2243" r:id="rId25"/>
    <p:sldId id="2260" r:id="rId26"/>
    <p:sldId id="2261" r:id="rId27"/>
    <p:sldId id="2237" r:id="rId28"/>
    <p:sldId id="2241" r:id="rId29"/>
    <p:sldId id="2247" r:id="rId30"/>
    <p:sldId id="2275" r:id="rId31"/>
    <p:sldId id="2281" r:id="rId32"/>
    <p:sldId id="2273" r:id="rId33"/>
    <p:sldId id="2094" r:id="rId34"/>
  </p:sldIdLst>
  <p:sldSz cx="9601200" cy="7315200"/>
  <p:notesSz cx="6864350" cy="915035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3DE8"/>
    <a:srgbClr val="500093"/>
    <a:srgbClr val="00279F"/>
    <a:srgbClr val="009688"/>
    <a:srgbClr val="F46AE7"/>
    <a:srgbClr val="DDFA64"/>
    <a:srgbClr val="8FD688"/>
    <a:srgbClr val="F6F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480" y="-104"/>
      </p:cViewPr>
      <p:guideLst>
        <p:guide orient="horz" pos="3633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096" y="-120"/>
      </p:cViewPr>
      <p:guideLst>
        <p:guide orient="horz" pos="2882"/>
        <p:guide pos="216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423025" y="8756650"/>
            <a:ext cx="3714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5" tIns="44370" rIns="90325" bIns="44370" anchor="ctr">
            <a:spAutoFit/>
          </a:bodyPr>
          <a:lstStyle/>
          <a:p>
            <a:pPr algn="r" defTabSz="911225">
              <a:spcBef>
                <a:spcPct val="0"/>
              </a:spcBef>
            </a:pPr>
            <a:fld id="{A0771B98-94D0-FB43-8013-73A747DBC1D7}" type="slidenum">
              <a:rPr lang="en-US" sz="1400">
                <a:latin typeface="Helvetica" charset="0"/>
              </a:rPr>
              <a:pPr algn="r" defTabSz="911225">
                <a:spcBef>
                  <a:spcPct val="0"/>
                </a:spcBef>
              </a:pPr>
              <a:t>‹#›</a:t>
            </a:fld>
            <a:endParaRPr 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325" tIns="44370" rIns="90325" bIns="44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02388" y="8758238"/>
            <a:ext cx="3921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5" tIns="44370" rIns="90325" bIns="44370" anchor="ctr">
            <a:spAutoFit/>
          </a:bodyPr>
          <a:lstStyle/>
          <a:p>
            <a:pPr algn="r" defTabSz="911225">
              <a:spcBef>
                <a:spcPct val="0"/>
              </a:spcBef>
            </a:pPr>
            <a:fld id="{2CC890B7-FC6F-264D-9BA1-2DD03362AF6E}" type="slidenum">
              <a:rPr lang="en-US" sz="1400">
                <a:latin typeface="Helvetica" charset="0"/>
              </a:rPr>
              <a:pPr algn="r" defTabSz="911225">
                <a:spcBef>
                  <a:spcPct val="0"/>
                </a:spcBef>
              </a:pPr>
              <a:t>‹#›</a:t>
            </a:fld>
            <a:endParaRPr 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Cosmology is growing in new, sophisticated directions, and data interpretation, synthesis, and visualization will play key roles and deliver unprecedented opportunities to understand the universe and fundamental physics. 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4144963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0967-2DA2-8D46-BEE5-5B530223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563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656A-5A82-F84F-95FB-3C7C2DDA7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1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63" y="0"/>
            <a:ext cx="2105025" cy="695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388" y="0"/>
            <a:ext cx="6162675" cy="695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C461C-779D-2B4F-A62A-71E8D3EAF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438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135A-1AE0-D242-B1E8-CE6608CAC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5901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3461-9343-1742-B0BF-D5B61918F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19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968375"/>
            <a:ext cx="4133850" cy="598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8" y="968375"/>
            <a:ext cx="4133850" cy="598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317C-0889-7F41-B3AA-666D116CA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144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EC18-D254-CF40-AF6B-FFE1D6AE7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756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B369-E82A-044E-893E-D8BF9FD01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2135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6F4C-7AD0-C342-94F9-36C42209A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360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D8A6B-CB86-0D49-AE66-FF3849824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16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4A9C-D14D-5446-8701-521F3946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575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0"/>
            <a:ext cx="6745288" cy="74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7" tIns="46984" rIns="95647" bIns="469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968375"/>
            <a:ext cx="84201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647" tIns="46984" rIns="95647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 flipH="1" flipV="1">
            <a:off x="604838" y="846138"/>
            <a:ext cx="8361362" cy="1587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3200" y="68580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ECAE9C15-C8CE-E944-9026-D829A1303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9242425" y="6954838"/>
            <a:ext cx="3698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2E65E253-41BD-874E-8F5A-4EF2246DA125}" type="slidenum">
              <a:rPr lang="en-US" sz="1200" smtClean="0"/>
              <a:pPr>
                <a:spcBef>
                  <a:spcPct val="0"/>
                </a:spcBef>
                <a:defRPr/>
              </a:pPr>
              <a:t>‹#›</a:t>
            </a:fld>
            <a:endParaRPr lang="en-US" sz="1200" smtClean="0"/>
          </a:p>
        </p:txBody>
      </p:sp>
      <p:pic>
        <p:nvPicPr>
          <p:cNvPr id="1031" name="Picture 39" descr="LBL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9850"/>
            <a:ext cx="108426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2pPr>
      <a:lvl3pPr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3pPr>
      <a:lvl4pPr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4pPr>
      <a:lvl5pPr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5pPr>
      <a:lvl6pPr marL="457200"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6pPr>
      <a:lvl7pPr marL="914400"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7pPr>
      <a:lvl8pPr marL="1371600"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8pPr>
      <a:lvl9pPr marL="1828800"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9pPr>
    </p:titleStyle>
    <p:bodyStyle>
      <a:lvl1pPr marL="361950" indent="-36195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rgbClr val="00279F"/>
          </a:solidFill>
          <a:latin typeface="+mn-lt"/>
          <a:ea typeface="ＭＳ Ｐゴシック" charset="-128"/>
          <a:cs typeface="ＭＳ Ｐゴシック" charset="-128"/>
        </a:defRPr>
      </a:lvl1pPr>
      <a:lvl2pPr marL="785813" indent="-303213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1700" b="1">
          <a:solidFill>
            <a:srgbClr val="00279F"/>
          </a:solidFill>
          <a:latin typeface="+mj-lt"/>
          <a:ea typeface="ＭＳ Ｐゴシック" charset="-128"/>
        </a:defRPr>
      </a:lvl2pPr>
      <a:lvl3pPr marL="1208088" indent="-24130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700" b="1">
          <a:solidFill>
            <a:srgbClr val="00279F"/>
          </a:solidFill>
          <a:latin typeface="+mj-lt"/>
          <a:ea typeface="ＭＳ Ｐゴシック" charset="-128"/>
        </a:defRPr>
      </a:lvl3pPr>
      <a:lvl4pPr marL="1692275" indent="-242888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1700" b="1">
          <a:solidFill>
            <a:srgbClr val="00279F"/>
          </a:solidFill>
          <a:latin typeface="+mj-lt"/>
          <a:ea typeface="ＭＳ Ｐゴシック" charset="-128"/>
        </a:defRPr>
      </a:lvl4pPr>
      <a:lvl5pPr marL="21748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5pPr>
      <a:lvl6pPr marL="26320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6pPr>
      <a:lvl7pPr marL="30892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7pPr>
      <a:lvl8pPr marL="35464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8pPr>
      <a:lvl9pPr marL="40036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BB60FB-6538-8B4B-AAE9-28D5D7CC8578}" type="slidenum">
              <a:rPr lang="en-US" sz="1400">
                <a:solidFill>
                  <a:schemeClr val="bg1"/>
                </a:solidFill>
              </a:rPr>
              <a:pPr/>
              <a:t>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19075"/>
            <a:ext cx="6745288" cy="465138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4200" b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03200" y="4240213"/>
            <a:ext cx="8926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charset="0"/>
              </a:rPr>
              <a:t>Eric Linder </a:t>
            </a:r>
            <a:endParaRPr lang="en-US" sz="2000" b="1" dirty="0">
              <a:solidFill>
                <a:schemeClr val="accent2"/>
              </a:solidFill>
              <a:latin typeface="Times New Roman" charset="0"/>
            </a:endParaRPr>
          </a:p>
          <a:p>
            <a:pPr algn="ctr">
              <a:lnSpc>
                <a:spcPct val="50000"/>
              </a:lnSpc>
            </a:pPr>
            <a:r>
              <a:rPr lang="en-US" sz="2000" b="1" dirty="0" smtClean="0">
                <a:solidFill>
                  <a:schemeClr val="accent2"/>
                </a:solidFill>
                <a:latin typeface="Times New Roman" charset="0"/>
              </a:rPr>
              <a:t>7 June 2012</a:t>
            </a:r>
            <a:endParaRPr lang="en-US" sz="2000" b="1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436813" y="5211763"/>
            <a:ext cx="443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charset="0"/>
              </a:rPr>
              <a:t>UC Berkeley &amp; Berkeley Lab </a:t>
            </a:r>
          </a:p>
        </p:txBody>
      </p:sp>
      <p:grpSp>
        <p:nvGrpSpPr>
          <p:cNvPr id="15365" name="Group 15"/>
          <p:cNvGrpSpPr>
            <a:grpSpLocks/>
          </p:cNvGrpSpPr>
          <p:nvPr/>
        </p:nvGrpSpPr>
        <p:grpSpPr bwMode="auto">
          <a:xfrm>
            <a:off x="0" y="4578350"/>
            <a:ext cx="2762250" cy="2736850"/>
            <a:chOff x="0" y="4578350"/>
            <a:chExt cx="2762250" cy="2736850"/>
          </a:xfrm>
        </p:grpSpPr>
        <p:pic>
          <p:nvPicPr>
            <p:cNvPr id="15368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9" r="2538" b="2211"/>
            <a:stretch>
              <a:fillRect/>
            </a:stretch>
          </p:blipFill>
          <p:spPr bwMode="auto">
            <a:xfrm>
              <a:off x="0" y="4578350"/>
              <a:ext cx="2762250" cy="27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2307058" y="5494009"/>
              <a:ext cx="223946" cy="64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500093"/>
                  </a:solidFill>
                  <a:latin typeface="Zapf Dingbats" charset="0"/>
                  <a:cs typeface="Zapf Dingbats" charset="0"/>
                </a:rPr>
                <a:t>★</a:t>
              </a:r>
              <a:endParaRPr lang="en-US" sz="1800">
                <a:solidFill>
                  <a:srgbClr val="500093"/>
                </a:solidFill>
              </a:endParaRPr>
            </a:p>
          </p:txBody>
        </p:sp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490942" y="6381459"/>
              <a:ext cx="223946" cy="64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500093"/>
                  </a:solidFill>
                  <a:latin typeface="Zapf Dingbats" charset="0"/>
                  <a:cs typeface="Zapf Dingbats" charset="0"/>
                </a:rPr>
                <a:t>★</a:t>
              </a:r>
              <a:endParaRPr lang="en-US" sz="1800">
                <a:solidFill>
                  <a:srgbClr val="500093"/>
                </a:solidFill>
              </a:endParaRPr>
            </a:p>
          </p:txBody>
        </p:sp>
        <p:sp>
          <p:nvSpPr>
            <p:cNvPr id="15371" name="Rectangle 6"/>
            <p:cNvSpPr>
              <a:spLocks noChangeArrowheads="1"/>
            </p:cNvSpPr>
            <p:nvPr/>
          </p:nvSpPr>
          <p:spPr bwMode="auto">
            <a:xfrm>
              <a:off x="1054100" y="5449888"/>
              <a:ext cx="5857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>
                  <a:cs typeface="Zapf Dingbats" charset="0"/>
                </a:rPr>
                <a:t>GR</a:t>
              </a:r>
              <a:endParaRPr lang="en-US" baseline="-25000">
                <a:solidFill>
                  <a:srgbClr val="000000"/>
                </a:solidFill>
              </a:endParaRPr>
            </a:p>
          </p:txBody>
        </p:sp>
        <p:sp>
          <p:nvSpPr>
            <p:cNvPr id="15372" name="Rectangle 8"/>
            <p:cNvSpPr>
              <a:spLocks noChangeArrowheads="1"/>
            </p:cNvSpPr>
            <p:nvPr/>
          </p:nvSpPr>
          <p:spPr bwMode="auto">
            <a:xfrm>
              <a:off x="1347013" y="5251435"/>
              <a:ext cx="173798" cy="64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00"/>
                  </a:solidFill>
                  <a:cs typeface="Zapf Dingbats" charset="0"/>
                </a:rPr>
                <a:t>.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366" name="Picture 5" descr="leavesonp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4916488"/>
            <a:ext cx="3151187" cy="2398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1293813" y="1455738"/>
            <a:ext cx="67008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>
                <a:solidFill>
                  <a:srgbClr val="063DE8"/>
                </a:solidFill>
                <a:cs typeface="Arial" charset="0"/>
              </a:rPr>
              <a:t>Chasing Down </a:t>
            </a:r>
          </a:p>
          <a:p>
            <a:pPr algn="ctr"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cs typeface="Arial" charset="0"/>
              </a:rPr>
              <a:t>Cosmic Acceleration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Beyond Einstein Gravity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22288" y="923558"/>
            <a:ext cx="9078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Expansion is not the only determiner of growth of massive structure. 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 smtClean="0">
                <a:solidFill>
                  <a:srgbClr val="00279F"/>
                </a:solidFill>
              </a:rPr>
              <a:t>“The Direction of Gravity”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7610" y="2387293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sym typeface="Symbol" charset="0"/>
              </a:rPr>
              <a:t>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080" y="2386871"/>
            <a:ext cx="431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sym typeface="Symbol" charset="0"/>
              </a:rPr>
              <a:t>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84742" y="3408108"/>
            <a:ext cx="371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AE00"/>
                </a:solidFill>
                <a:latin typeface="+mj-lt"/>
              </a:rPr>
              <a:t>δ</a:t>
            </a:r>
            <a:endParaRPr lang="en-US" dirty="0">
              <a:solidFill>
                <a:srgbClr val="00AE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0867" y="341851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  <a:latin typeface="+mj-lt"/>
              </a:rPr>
              <a:t>v</a:t>
            </a:r>
            <a:endParaRPr lang="en-US" dirty="0">
              <a:solidFill>
                <a:srgbClr val="00AE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326" y="3817303"/>
            <a:ext cx="2592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63DE8"/>
                </a:solidFill>
              </a:rPr>
              <a:t>Continuity equation</a:t>
            </a:r>
            <a:endParaRPr lang="en-US" sz="2000" dirty="0">
              <a:solidFill>
                <a:srgbClr val="063DE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284" y="2388283"/>
            <a:ext cx="2808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Metric fluctuations:</a:t>
            </a:r>
            <a:endParaRPr lang="en-US" sz="24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5397" y="2994245"/>
            <a:ext cx="2464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63DE8"/>
                </a:solidFill>
              </a:rPr>
              <a:t>Poisson equations</a:t>
            </a:r>
            <a:endParaRPr lang="en-US" sz="2000" dirty="0">
              <a:solidFill>
                <a:srgbClr val="063DE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35197" y="3035373"/>
            <a:ext cx="1966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63DE8"/>
                </a:solidFill>
              </a:rPr>
              <a:t>Euler equation</a:t>
            </a:r>
            <a:endParaRPr lang="en-US" sz="2000" dirty="0">
              <a:solidFill>
                <a:srgbClr val="063DE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0337" y="4630160"/>
            <a:ext cx="3153992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Need to know: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Expansion       DE perturbations Couplings  </a:t>
            </a:r>
            <a:r>
              <a:rPr lang="en-US" b="1" dirty="0">
                <a:solidFill>
                  <a:srgbClr val="00279F"/>
                </a:solidFill>
              </a:rPr>
              <a:t>G</a:t>
            </a:r>
            <a:r>
              <a:rPr lang="en-US" b="1" dirty="0" smtClean="0">
                <a:solidFill>
                  <a:srgbClr val="00279F"/>
                </a:solidFill>
              </a:rPr>
              <a:t>ravity</a:t>
            </a:r>
            <a:endParaRPr lang="en-US" dirty="0"/>
          </a:p>
        </p:txBody>
      </p:sp>
      <p:pic>
        <p:nvPicPr>
          <p:cNvPr id="8" name="Picture 7" descr="Uzan4f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9" y="4469697"/>
            <a:ext cx="3874236" cy="27440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6728" y="3446299"/>
            <a:ext cx="2851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Energy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-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momentum: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8361" y="2126524"/>
            <a:ext cx="4645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63DE8"/>
                </a:solidFill>
              </a:rPr>
              <a:t>Anisotropic Stress/Gravitational Slip</a:t>
            </a:r>
            <a:endParaRPr lang="en-US" sz="2000" dirty="0">
              <a:solidFill>
                <a:srgbClr val="063DE8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777831" y="3705743"/>
            <a:ext cx="2571400" cy="26430"/>
          </a:xfrm>
          <a:prstGeom prst="straightConnector1">
            <a:avLst/>
          </a:prstGeom>
          <a:noFill/>
          <a:ln w="19050" cap="flat" cmpd="sng" algn="ctr">
            <a:solidFill>
              <a:srgbClr val="063DE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753274" y="2723520"/>
            <a:ext cx="2637269" cy="24559"/>
          </a:xfrm>
          <a:prstGeom prst="straightConnector1">
            <a:avLst/>
          </a:prstGeom>
          <a:noFill/>
          <a:ln w="19050" cap="flat" cmpd="sng" algn="ctr">
            <a:solidFill>
              <a:srgbClr val="063DE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7549614" y="2927959"/>
            <a:ext cx="17886" cy="704917"/>
          </a:xfrm>
          <a:prstGeom prst="straightConnector1">
            <a:avLst/>
          </a:prstGeom>
          <a:noFill/>
          <a:ln w="19050" cap="flat" cmpd="sng" algn="ctr">
            <a:solidFill>
              <a:srgbClr val="063DE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579250" y="2924221"/>
            <a:ext cx="11214" cy="604563"/>
          </a:xfrm>
          <a:prstGeom prst="straightConnector1">
            <a:avLst/>
          </a:prstGeom>
          <a:noFill/>
          <a:ln w="19050" cap="flat" cmpd="sng" algn="ctr">
            <a:solidFill>
              <a:srgbClr val="063DE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652" name="Rectangle 27651"/>
          <p:cNvSpPr/>
          <p:nvPr/>
        </p:nvSpPr>
        <p:spPr>
          <a:xfrm>
            <a:off x="189766" y="6916785"/>
            <a:ext cx="1102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+mj-lt"/>
              </a:rPr>
              <a:t>Uzan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 2006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7641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Observational Leverage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4188" y="1036457"/>
            <a:ext cx="9078912" cy="41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Dynamics: </a:t>
            </a:r>
            <a:r>
              <a:rPr lang="en-US" b="1" dirty="0" err="1">
                <a:solidFill>
                  <a:srgbClr val="00279F"/>
                </a:solidFill>
              </a:rPr>
              <a:t>H</a:t>
            </a:r>
            <a:r>
              <a:rPr lang="en-US" b="1" dirty="0" err="1" smtClean="0">
                <a:solidFill>
                  <a:srgbClr val="00279F"/>
                </a:solidFill>
              </a:rPr>
              <a:t>igh+low</a:t>
            </a:r>
            <a:r>
              <a:rPr lang="en-US" b="1" dirty="0" smtClean="0">
                <a:solidFill>
                  <a:srgbClr val="00279F"/>
                </a:solidFill>
              </a:rPr>
              <a:t> redshift, complementarity   (e.g. SN+SL, SN+CMB/BAO)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Degrees of freedom: </a:t>
            </a:r>
            <a:r>
              <a:rPr lang="en-US" b="1" dirty="0">
                <a:solidFill>
                  <a:srgbClr val="00279F"/>
                </a:solidFill>
              </a:rPr>
              <a:t>S</a:t>
            </a:r>
            <a:r>
              <a:rPr lang="en-US" b="1" dirty="0" smtClean="0">
                <a:solidFill>
                  <a:srgbClr val="00279F"/>
                </a:solidFill>
              </a:rPr>
              <a:t>ensitivity to perturbations (CMB lensing, Galaxy clustering)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Persistence: </a:t>
            </a:r>
            <a:r>
              <a:rPr lang="en-US" b="1" dirty="0">
                <a:solidFill>
                  <a:srgbClr val="00279F"/>
                </a:solidFill>
              </a:rPr>
              <a:t>H</a:t>
            </a:r>
            <a:r>
              <a:rPr lang="en-US" b="1" dirty="0" smtClean="0">
                <a:solidFill>
                  <a:srgbClr val="00279F"/>
                </a:solidFill>
              </a:rPr>
              <a:t>igh z probes 			       (CMB lensing, </a:t>
            </a:r>
            <a:r>
              <a:rPr lang="en-US" b="1" dirty="0" err="1" smtClean="0">
                <a:solidFill>
                  <a:srgbClr val="00279F"/>
                </a:solidFill>
              </a:rPr>
              <a:t>Crosscorrelate</a:t>
            </a:r>
            <a:r>
              <a:rPr lang="en-US" b="1" dirty="0" smtClean="0">
                <a:solidFill>
                  <a:srgbClr val="00279F"/>
                </a:solidFill>
              </a:rPr>
              <a:t> CMB x Galaxies)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Test Gravity: </a:t>
            </a:r>
            <a:r>
              <a:rPr lang="en-US" b="1" dirty="0" smtClean="0">
                <a:solidFill>
                  <a:srgbClr val="00279F"/>
                </a:solidFill>
              </a:rPr>
              <a:t>Expansion </a:t>
            </a:r>
            <a:r>
              <a:rPr lang="en-US" b="1" dirty="0" err="1" smtClean="0">
                <a:solidFill>
                  <a:srgbClr val="00279F"/>
                </a:solidFill>
              </a:rPr>
              <a:t>vs</a:t>
            </a:r>
            <a:r>
              <a:rPr lang="en-US" b="1" dirty="0" smtClean="0">
                <a:solidFill>
                  <a:srgbClr val="00279F"/>
                </a:solidFill>
              </a:rPr>
              <a:t> growth 		         (SN/BAO + </a:t>
            </a:r>
            <a:r>
              <a:rPr lang="en-US" b="1" dirty="0" err="1" smtClean="0">
                <a:solidFill>
                  <a:srgbClr val="00279F"/>
                </a:solidFill>
              </a:rPr>
              <a:t>CMBlens</a:t>
            </a:r>
            <a:r>
              <a:rPr lang="en-US" b="1" dirty="0" smtClean="0">
                <a:solidFill>
                  <a:srgbClr val="00279F"/>
                </a:solidFill>
              </a:rPr>
              <a:t>/Gal/WL)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2288" y="5493012"/>
            <a:ext cx="90789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Very much a </a:t>
            </a:r>
            <a:r>
              <a:rPr lang="en-US" b="1" i="1" dirty="0" smtClean="0"/>
              <a:t>program</a:t>
            </a:r>
            <a:r>
              <a:rPr lang="en-US" b="1" dirty="0" smtClean="0">
                <a:solidFill>
                  <a:srgbClr val="FF0000"/>
                </a:solidFill>
              </a:rPr>
              <a:t>: 				  </a:t>
            </a:r>
            <a:r>
              <a:rPr lang="en-US" b="1" dirty="0" smtClean="0">
                <a:solidFill>
                  <a:srgbClr val="00279F"/>
                </a:solidFill>
              </a:rPr>
              <a:t>Multiple, complementary, diverse observations</a:t>
            </a:r>
            <a:r>
              <a:rPr lang="en-US" b="1" dirty="0">
                <a:solidFill>
                  <a:srgbClr val="00279F"/>
                </a:solidFill>
              </a:rPr>
              <a:t>. </a:t>
            </a:r>
            <a:r>
              <a:rPr lang="en-US" b="1" dirty="0" smtClean="0">
                <a:solidFill>
                  <a:srgbClr val="00279F"/>
                </a:solidFill>
              </a:rPr>
              <a:t> Equal </a:t>
            </a:r>
            <a:r>
              <a:rPr lang="en-US" b="1" dirty="0">
                <a:solidFill>
                  <a:srgbClr val="00279F"/>
                </a:solidFill>
              </a:rPr>
              <a:t>weighting </a:t>
            </a:r>
            <a:r>
              <a:rPr lang="en-US" b="1" dirty="0" smtClean="0">
                <a:solidFill>
                  <a:srgbClr val="00279F"/>
                </a:solidFill>
              </a:rPr>
              <a:t>of Theory/Simulation/Observation essential. </a:t>
            </a:r>
          </a:p>
        </p:txBody>
      </p:sp>
    </p:spTree>
    <p:extLst>
      <p:ext uri="{BB962C8B-B14F-4D97-AF65-F5344CB8AC3E}">
        <p14:creationId xmlns:p14="http://schemas.microsoft.com/office/powerpoint/2010/main" val="2818462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AED30C-D674-C542-9E20-B3545866B828}" type="slidenum">
              <a:rPr lang="en-US" sz="1400">
                <a:solidFill>
                  <a:schemeClr val="bg1"/>
                </a:solidFill>
              </a:rPr>
              <a:pPr/>
              <a:t>12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204788"/>
            <a:ext cx="6934200" cy="566737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The Direction of Gravity</a:t>
            </a:r>
          </a:p>
        </p:txBody>
      </p:sp>
      <p:sp>
        <p:nvSpPr>
          <p:cNvPr id="66564" name="Rectangle 8"/>
          <p:cNvSpPr>
            <a:spLocks noChangeArrowheads="1"/>
          </p:cNvSpPr>
          <p:nvPr/>
        </p:nvSpPr>
        <p:spPr bwMode="auto">
          <a:xfrm>
            <a:off x="343504" y="1063784"/>
            <a:ext cx="92576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279F"/>
                </a:solidFill>
              </a:rPr>
              <a:t>Scalar field dark energy (and 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</a:t>
            </a:r>
            <a:r>
              <a:rPr lang="en-US" b="1" dirty="0">
                <a:solidFill>
                  <a:srgbClr val="00279F"/>
                </a:solidFill>
              </a:rPr>
              <a:t>) have problems with </a:t>
            </a:r>
            <a:r>
              <a:rPr lang="en-US" b="1" dirty="0">
                <a:solidFill>
                  <a:srgbClr val="000000"/>
                </a:solidFill>
              </a:rPr>
              <a:t>naturalness</a:t>
            </a:r>
            <a:r>
              <a:rPr lang="en-US" b="1" dirty="0">
                <a:solidFill>
                  <a:srgbClr val="00279F"/>
                </a:solidFill>
              </a:rPr>
              <a:t> of potential and </a:t>
            </a:r>
            <a:r>
              <a:rPr lang="en-US" b="1" dirty="0" smtClean="0">
                <a:solidFill>
                  <a:srgbClr val="00279F"/>
                </a:solidFill>
              </a:rPr>
              <a:t>high energy corrections</a:t>
            </a:r>
            <a:r>
              <a:rPr lang="en-US" b="1" dirty="0">
                <a:solidFill>
                  <a:srgbClr val="00279F"/>
                </a:solidFill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279F"/>
                </a:solidFill>
              </a:rPr>
              <a:t>Can avoid </a:t>
            </a:r>
            <a:r>
              <a:rPr lang="en-US" b="1" i="1" dirty="0">
                <a:solidFill>
                  <a:srgbClr val="500093"/>
                </a:solidFill>
              </a:rPr>
              <a:t>both</a:t>
            </a:r>
            <a:r>
              <a:rPr lang="en-US" b="1" i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rgbClr val="00279F"/>
                </a:solidFill>
              </a:rPr>
              <a:t>problems by having a purely </a:t>
            </a:r>
            <a:r>
              <a:rPr lang="en-US" b="1" dirty="0">
                <a:solidFill>
                  <a:srgbClr val="000000"/>
                </a:solidFill>
              </a:rPr>
              <a:t>geometric</a:t>
            </a:r>
            <a:r>
              <a:rPr lang="en-US" b="1" dirty="0">
                <a:solidFill>
                  <a:srgbClr val="00279F"/>
                </a:solidFill>
              </a:rPr>
              <a:t> object with no potential. 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235834" y="3206093"/>
            <a:ext cx="4365365" cy="4109107"/>
            <a:chOff x="2761211" y="2504540"/>
            <a:chExt cx="4973548" cy="4810659"/>
          </a:xfrm>
        </p:grpSpPr>
        <p:pic>
          <p:nvPicPr>
            <p:cNvPr id="7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9" r="2538" b="2211"/>
            <a:stretch>
              <a:fillRect/>
            </a:stretch>
          </p:blipFill>
          <p:spPr bwMode="auto">
            <a:xfrm>
              <a:off x="2761211" y="2504540"/>
              <a:ext cx="4973548" cy="481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048145" y="4269732"/>
              <a:ext cx="403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500093"/>
                  </a:solidFill>
                  <a:latin typeface="Zapf Dingbats" charset="0"/>
                  <a:cs typeface="Zapf Dingbats" charset="0"/>
                </a:rPr>
                <a:t>★</a:t>
              </a:r>
              <a:endParaRPr lang="en-US" sz="1800">
                <a:solidFill>
                  <a:srgbClr val="500093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724961" y="5673928"/>
              <a:ext cx="4032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500093"/>
                  </a:solidFill>
                  <a:latin typeface="Zapf Dingbats" charset="0"/>
                  <a:cs typeface="Zapf Dingbats" charset="0"/>
                </a:rPr>
                <a:t>★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902803" y="4117063"/>
              <a:ext cx="569902" cy="40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cs typeface="Zapf Dingbats" charset="0"/>
                </a:rPr>
                <a:t>GR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300653" y="3960452"/>
              <a:ext cx="3129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0000"/>
                  </a:solidFill>
                  <a:cs typeface="Zapf Dingbats" charset="0"/>
                </a:rPr>
                <a:t>.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43504" y="3266835"/>
            <a:ext cx="4892331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Galileon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fields </a:t>
            </a:r>
            <a:r>
              <a:rPr lang="en-US" b="1" dirty="0">
                <a:solidFill>
                  <a:srgbClr val="00279F"/>
                </a:solidFill>
              </a:rPr>
              <a:t>arise as geometric objects from higher dimensions and have shift symmetry </a:t>
            </a:r>
            <a:r>
              <a:rPr lang="en-US" b="1" dirty="0" smtClean="0">
                <a:solidFill>
                  <a:srgbClr val="00279F"/>
                </a:solidFill>
              </a:rPr>
              <a:t>protection </a:t>
            </a:r>
            <a:r>
              <a:rPr lang="en-US" sz="2400" b="1" dirty="0" smtClean="0">
                <a:solidFill>
                  <a:srgbClr val="00279F"/>
                </a:solidFill>
              </a:rPr>
              <a:t>(like DGP)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  <a:endParaRPr lang="en-US" b="1" dirty="0">
              <a:solidFill>
                <a:srgbClr val="00279F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279F"/>
                </a:solidFill>
              </a:rPr>
              <a:t>They also have </a:t>
            </a:r>
            <a:r>
              <a:rPr lang="en-US" b="1" dirty="0">
                <a:solidFill>
                  <a:srgbClr val="000000"/>
                </a:solidFill>
              </a:rPr>
              <a:t>screening</a:t>
            </a:r>
            <a:r>
              <a:rPr lang="en-US" b="1" dirty="0">
                <a:solidFill>
                  <a:srgbClr val="00279F"/>
                </a:solidFill>
              </a:rPr>
              <a:t> (</a:t>
            </a:r>
            <a:r>
              <a:rPr lang="en-US" b="1" dirty="0" err="1">
                <a:solidFill>
                  <a:srgbClr val="00279F"/>
                </a:solidFill>
              </a:rPr>
              <a:t>Vainshtein</a:t>
            </a:r>
            <a:r>
              <a:rPr lang="en-US" b="1" dirty="0">
                <a:solidFill>
                  <a:srgbClr val="00279F"/>
                </a:solidFill>
              </a:rPr>
              <a:t>), satisfying GR on small scales.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5819" y="6823207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j-lt"/>
              </a:rPr>
              <a:t>G 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Gpri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42" y="4921772"/>
            <a:ext cx="467448" cy="4241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99439" y="6214690"/>
            <a:ext cx="96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63DE8"/>
                </a:solidFill>
              </a:rPr>
              <a:t>DGP</a:t>
            </a:r>
            <a:endParaRPr lang="en-US" dirty="0">
              <a:solidFill>
                <a:srgbClr val="063DE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72903" y="3393517"/>
            <a:ext cx="802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(R)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827" y="6917306"/>
            <a:ext cx="2777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+mj-lt"/>
              </a:rPr>
              <a:t>Nicolis</a:t>
            </a:r>
            <a:r>
              <a:rPr lang="en-US" sz="1600" b="1" dirty="0" smtClean="0">
                <a:latin typeface="+mj-lt"/>
              </a:rPr>
              <a:t>+ 2009, </a:t>
            </a:r>
            <a:r>
              <a:rPr lang="en-US" sz="1600" b="1" dirty="0" err="1" smtClean="0">
                <a:latin typeface="+mj-lt"/>
              </a:rPr>
              <a:t>Deffayet</a:t>
            </a:r>
            <a:r>
              <a:rPr lang="en-US" sz="1600" b="1" dirty="0" smtClean="0">
                <a:latin typeface="+mj-lt"/>
              </a:rPr>
              <a:t>+ 2009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526C3A-816E-A64C-B2F7-1DE036C7F635}" type="slidenum">
              <a:rPr lang="en-US" sz="1400">
                <a:solidFill>
                  <a:schemeClr val="bg1"/>
                </a:solidFill>
              </a:rPr>
              <a:pPr/>
              <a:t>13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204788"/>
            <a:ext cx="6934200" cy="566737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Galileon Gravity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98475" y="1136650"/>
            <a:ext cx="9102725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00279F"/>
                </a:solidFill>
              </a:rPr>
              <a:t>Scalar field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π</a:t>
            </a:r>
            <a:r>
              <a:rPr lang="en-US" b="1" dirty="0">
                <a:solidFill>
                  <a:srgbClr val="00279F"/>
                </a:solidFill>
              </a:rPr>
              <a:t> with shift symmetry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π</a:t>
            </a:r>
            <a:r>
              <a:rPr lang="en-US" b="1" dirty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π</a:t>
            </a:r>
            <a:r>
              <a:rPr lang="en-US" b="1" dirty="0">
                <a:solidFill>
                  <a:schemeClr val="accent2"/>
                </a:solidFill>
              </a:rPr>
              <a:t>+c</a:t>
            </a:r>
            <a:r>
              <a:rPr lang="en-US" b="1" dirty="0">
                <a:solidFill>
                  <a:srgbClr val="00279F"/>
                </a:solidFill>
              </a:rPr>
              <a:t>, derivative self coupling, guaranteeing 2</a:t>
            </a:r>
            <a:r>
              <a:rPr lang="en-US" b="1" baseline="30000" dirty="0">
                <a:solidFill>
                  <a:srgbClr val="00279F"/>
                </a:solidFill>
              </a:rPr>
              <a:t>nd</a:t>
            </a:r>
            <a:r>
              <a:rPr lang="en-US" b="1" dirty="0">
                <a:solidFill>
                  <a:srgbClr val="00279F"/>
                </a:solidFill>
              </a:rPr>
              <a:t> order field equations. </a:t>
            </a:r>
          </a:p>
        </p:txBody>
      </p:sp>
      <p:pic>
        <p:nvPicPr>
          <p:cNvPr id="68613" name="Picture 2" descr="actionc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9"/>
          <a:stretch>
            <a:fillRect/>
          </a:stretch>
        </p:blipFill>
        <p:spPr bwMode="auto">
          <a:xfrm>
            <a:off x="4700588" y="3041650"/>
            <a:ext cx="46402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actionc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44"/>
          <a:stretch>
            <a:fillRect/>
          </a:stretch>
        </p:blipFill>
        <p:spPr bwMode="auto">
          <a:xfrm>
            <a:off x="1006475" y="2209800"/>
            <a:ext cx="70564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Oval 4"/>
          <p:cNvSpPr>
            <a:spLocks noChangeArrowheads="1"/>
          </p:cNvSpPr>
          <p:nvPr/>
        </p:nvSpPr>
        <p:spPr bwMode="auto">
          <a:xfrm>
            <a:off x="3051175" y="2243138"/>
            <a:ext cx="307975" cy="795337"/>
          </a:xfrm>
          <a:prstGeom prst="ellipse">
            <a:avLst/>
          </a:prstGeom>
          <a:noFill/>
          <a:ln w="1905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3500438" y="2228850"/>
            <a:ext cx="927100" cy="795338"/>
          </a:xfrm>
          <a:prstGeom prst="ellipse">
            <a:avLst/>
          </a:prstGeom>
          <a:noFill/>
          <a:ln w="19050">
            <a:solidFill>
              <a:srgbClr val="F46AE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 rot="-1800000">
            <a:off x="4424363" y="2211388"/>
            <a:ext cx="3235325" cy="1520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7037388" y="3084513"/>
            <a:ext cx="1579562" cy="793750"/>
          </a:xfrm>
          <a:prstGeom prst="ellipse">
            <a:avLst/>
          </a:prstGeom>
          <a:noFill/>
          <a:ln w="1905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8619" name="Rectangle 5"/>
          <p:cNvSpPr>
            <a:spLocks noChangeArrowheads="1"/>
          </p:cNvSpPr>
          <p:nvPr/>
        </p:nvSpPr>
        <p:spPr bwMode="auto">
          <a:xfrm>
            <a:off x="1498600" y="3549650"/>
            <a:ext cx="72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GR</a:t>
            </a:r>
            <a:endParaRPr lang="en-US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1495425" y="4224338"/>
            <a:ext cx="2859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Linear coupling</a:t>
            </a:r>
            <a:endParaRPr lang="en-US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1495425" y="4913313"/>
            <a:ext cx="325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Standard Galileon</a:t>
            </a:r>
            <a:endParaRPr lang="en-U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6103938" y="4276725"/>
            <a:ext cx="349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Derivative coupling</a:t>
            </a:r>
            <a:endParaRPr lang="en-US"/>
          </a:p>
        </p:txBody>
      </p:sp>
      <p:cxnSp>
        <p:nvCxnSpPr>
          <p:cNvPr id="68623" name="Straight Arrow Connector 11"/>
          <p:cNvCxnSpPr>
            <a:cxnSpLocks noChangeShapeType="1"/>
          </p:cNvCxnSpPr>
          <p:nvPr/>
        </p:nvCxnSpPr>
        <p:spPr bwMode="auto">
          <a:xfrm flipV="1">
            <a:off x="2136775" y="3014663"/>
            <a:ext cx="1031875" cy="758825"/>
          </a:xfrm>
          <a:prstGeom prst="straightConnector1">
            <a:avLst/>
          </a:prstGeom>
          <a:noFill/>
          <a:ln w="19050">
            <a:solidFill>
              <a:srgbClr val="063DE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4" name="Straight Arrow Connector 18"/>
          <p:cNvCxnSpPr>
            <a:cxnSpLocks noChangeShapeType="1"/>
          </p:cNvCxnSpPr>
          <p:nvPr/>
        </p:nvCxnSpPr>
        <p:spPr bwMode="auto">
          <a:xfrm flipV="1">
            <a:off x="2706688" y="2989263"/>
            <a:ext cx="1054100" cy="1390650"/>
          </a:xfrm>
          <a:prstGeom prst="straightConnector1">
            <a:avLst/>
          </a:prstGeom>
          <a:noFill/>
          <a:ln w="19050">
            <a:solidFill>
              <a:srgbClr val="F46AE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5" name="Straight Arrow Connector 20"/>
          <p:cNvCxnSpPr>
            <a:cxnSpLocks noChangeShapeType="1"/>
            <a:endCxn id="68617" idx="3"/>
          </p:cNvCxnSpPr>
          <p:nvPr/>
        </p:nvCxnSpPr>
        <p:spPr bwMode="auto">
          <a:xfrm flipV="1">
            <a:off x="4570413" y="4008438"/>
            <a:ext cx="749300" cy="103505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6" name="Straight Arrow Connector 23"/>
          <p:cNvCxnSpPr>
            <a:cxnSpLocks noChangeShapeType="1"/>
            <a:endCxn id="68618" idx="4"/>
          </p:cNvCxnSpPr>
          <p:nvPr/>
        </p:nvCxnSpPr>
        <p:spPr bwMode="auto">
          <a:xfrm rot="5400000" flipH="1" flipV="1">
            <a:off x="7552532" y="4123531"/>
            <a:ext cx="519112" cy="28575"/>
          </a:xfrm>
          <a:prstGeom prst="straightConnector1">
            <a:avLst/>
          </a:prstGeom>
          <a:noFill/>
          <a:ln w="19050">
            <a:solidFill>
              <a:srgbClr val="50009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8627" name="Picture 22" descr="lblpanora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2"/>
          <a:stretch>
            <a:fillRect/>
          </a:stretch>
        </p:blipFill>
        <p:spPr bwMode="auto">
          <a:xfrm>
            <a:off x="4527550" y="5435600"/>
            <a:ext cx="50736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741" y="5801695"/>
            <a:ext cx="394612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79F"/>
                </a:solidFill>
              </a:rPr>
              <a:t>Coupled </a:t>
            </a:r>
            <a:r>
              <a:rPr lang="en-US" sz="2400" b="1" dirty="0" err="1" smtClean="0">
                <a:solidFill>
                  <a:srgbClr val="00279F"/>
                </a:solidFill>
              </a:rPr>
              <a:t>Galileons</a:t>
            </a:r>
            <a:r>
              <a:rPr lang="en-US" sz="2400" b="1" dirty="0" smtClean="0">
                <a:solidFill>
                  <a:srgbClr val="00279F"/>
                </a:solidFill>
              </a:rPr>
              <a:t> ruled out by </a:t>
            </a:r>
            <a:r>
              <a:rPr lang="en-US" sz="1800" b="1" dirty="0" smtClean="0">
                <a:latin typeface="+mj-lt"/>
              </a:rPr>
              <a:t>Appleby &amp; Linder 2012a </a:t>
            </a:r>
            <a:r>
              <a:rPr lang="en-US" sz="2400" b="1" dirty="0" smtClean="0">
                <a:solidFill>
                  <a:srgbClr val="00279F"/>
                </a:solidFill>
              </a:rPr>
              <a:t>due to instabilities.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vs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Gravity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4188" y="1057275"/>
            <a:ext cx="90789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00279F"/>
                </a:solidFill>
              </a:rPr>
              <a:t>Galileon</a:t>
            </a:r>
            <a:r>
              <a:rPr lang="en-US" b="1" dirty="0" smtClean="0">
                <a:solidFill>
                  <a:srgbClr val="00279F"/>
                </a:solidFill>
              </a:rPr>
              <a:t> cosmology has early time tracker solutions (no fine tuning) and late time </a:t>
            </a:r>
            <a:r>
              <a:rPr lang="en-US" b="1" dirty="0" smtClean="0"/>
              <a:t>de Sitter attractor</a:t>
            </a:r>
            <a:r>
              <a:rPr lang="en-US" b="1" dirty="0" smtClean="0">
                <a:solidFill>
                  <a:srgbClr val="00279F"/>
                </a:solidFill>
              </a:rPr>
              <a:t>. Beautiful class of theories! </a:t>
            </a:r>
          </a:p>
        </p:txBody>
      </p:sp>
      <p:pic>
        <p:nvPicPr>
          <p:cNvPr id="2" name="Picture 1" descr="galgef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27" y="2570902"/>
            <a:ext cx="4770173" cy="3310404"/>
          </a:xfrm>
          <a:prstGeom prst="rect">
            <a:avLst/>
          </a:prstGeom>
        </p:spPr>
      </p:pic>
      <p:pic>
        <p:nvPicPr>
          <p:cNvPr id="3" name="Picture 2" descr="galwef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0" y="2570902"/>
            <a:ext cx="4715702" cy="3267166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2288" y="5930205"/>
            <a:ext cx="90789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Appleby &amp; Linder 2012b </a:t>
            </a:r>
            <a:r>
              <a:rPr lang="en-US" b="1" dirty="0" smtClean="0">
                <a:solidFill>
                  <a:srgbClr val="00279F"/>
                </a:solidFill>
              </a:rPr>
              <a:t>rule out Standard </a:t>
            </a:r>
            <a:r>
              <a:rPr lang="en-US" b="1" dirty="0" err="1">
                <a:solidFill>
                  <a:srgbClr val="00279F"/>
                </a:solidFill>
              </a:rPr>
              <a:t>G</a:t>
            </a:r>
            <a:r>
              <a:rPr lang="en-US" b="1" dirty="0" err="1" smtClean="0">
                <a:solidFill>
                  <a:srgbClr val="00279F"/>
                </a:solidFill>
              </a:rPr>
              <a:t>alileon</a:t>
            </a:r>
            <a:r>
              <a:rPr lang="en-US" b="1" dirty="0" smtClean="0">
                <a:solidFill>
                  <a:srgbClr val="00279F"/>
                </a:solidFill>
              </a:rPr>
              <a:t> with </a:t>
            </a:r>
            <a:r>
              <a:rPr lang="en-US" b="1" dirty="0" smtClean="0">
                <a:solidFill>
                  <a:srgbClr val="00AE00"/>
                </a:solidFill>
                <a:latin typeface="+mj-lt"/>
              </a:rPr>
              <a:t>Δχ</a:t>
            </a:r>
            <a:r>
              <a:rPr lang="en-US" b="1" baseline="30000" dirty="0" smtClean="0">
                <a:solidFill>
                  <a:srgbClr val="00AE00"/>
                </a:solidFill>
                <a:latin typeface="+mj-lt"/>
              </a:rPr>
              <a:t>2</a:t>
            </a:r>
            <a:r>
              <a:rPr lang="en-US" b="1" baseline="-25000" dirty="0" smtClean="0">
                <a:solidFill>
                  <a:srgbClr val="00AE00"/>
                </a:solidFill>
                <a:latin typeface="+mj-lt"/>
              </a:rPr>
              <a:t>LCDM</a:t>
            </a:r>
            <a:r>
              <a:rPr lang="en-US" b="1" dirty="0" smtClean="0">
                <a:solidFill>
                  <a:srgbClr val="00AE00"/>
                </a:solidFill>
              </a:rPr>
              <a:t>&gt;30 </a:t>
            </a:r>
            <a:r>
              <a:rPr lang="en-US" b="1" dirty="0" smtClean="0">
                <a:solidFill>
                  <a:srgbClr val="00279F"/>
                </a:solidFill>
              </a:rPr>
              <a:t>from current data.  Data kill entire class of gravity!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3659" y="3261766"/>
            <a:ext cx="2000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Expansion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7388" y="2732722"/>
            <a:ext cx="1441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Growth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10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lfTuneT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8" y="3833225"/>
            <a:ext cx="4965195" cy="3481975"/>
          </a:xfrm>
          <a:prstGeom prst="rect">
            <a:avLst/>
          </a:prstGeom>
        </p:spPr>
      </p:pic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Weirder Gravity (and </a:t>
            </a:r>
            <a:r>
              <a:rPr lang="en-US" dirty="0">
                <a:sym typeface="Symbol" charset="0"/>
              </a:rPr>
              <a:t>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4188" y="994821"/>
            <a:ext cx="907891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Symmetries determine gravity action, </a:t>
            </a:r>
            <a:r>
              <a:rPr lang="en-US" sz="2400" b="1" dirty="0" smtClean="0">
                <a:solidFill>
                  <a:srgbClr val="00279F"/>
                </a:solidFill>
              </a:rPr>
              <a:t>e.g. </a:t>
            </a:r>
            <a:r>
              <a:rPr lang="en-US" sz="2400" b="1" dirty="0" err="1" smtClean="0">
                <a:solidFill>
                  <a:srgbClr val="00279F"/>
                </a:solidFill>
              </a:rPr>
              <a:t>Horndeski</a:t>
            </a:r>
            <a:r>
              <a:rPr lang="en-US" sz="2400" b="1" dirty="0" smtClean="0">
                <a:solidFill>
                  <a:srgbClr val="00279F"/>
                </a:solidFill>
              </a:rPr>
              <a:t> most general scalar-tensor theory with 2</a:t>
            </a:r>
            <a:r>
              <a:rPr lang="en-US" sz="2400" b="1" baseline="30000" dirty="0" smtClean="0">
                <a:solidFill>
                  <a:srgbClr val="00279F"/>
                </a:solidFill>
              </a:rPr>
              <a:t>nd</a:t>
            </a:r>
            <a:r>
              <a:rPr lang="en-US" sz="2400" b="1" dirty="0" smtClean="0">
                <a:solidFill>
                  <a:srgbClr val="00279F"/>
                </a:solidFill>
              </a:rPr>
              <a:t> order EOM.</a:t>
            </a:r>
            <a:r>
              <a:rPr lang="en-US" b="1" dirty="0" smtClean="0">
                <a:solidFill>
                  <a:srgbClr val="00279F"/>
                </a:solidFill>
              </a:rPr>
              <a:t>  </a:t>
            </a:r>
            <a:r>
              <a:rPr lang="en-US" sz="1800" b="1" dirty="0" err="1" smtClean="0">
                <a:latin typeface="+mj-lt"/>
              </a:rPr>
              <a:t>Charmousis</a:t>
            </a:r>
            <a:r>
              <a:rPr lang="en-US" sz="1800" b="1" dirty="0" smtClean="0">
                <a:latin typeface="+mj-lt"/>
              </a:rPr>
              <a:t>+ 2011 </a:t>
            </a:r>
            <a:r>
              <a:rPr lang="en-US" sz="2400" b="1" dirty="0" smtClean="0">
                <a:solidFill>
                  <a:srgbClr val="00279F"/>
                </a:solidFill>
              </a:rPr>
              <a:t>found “Fab 4” unique self tuning terms.     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Appleby, De </a:t>
            </a:r>
            <a:r>
              <a:rPr lang="en-US" sz="1800" b="1" dirty="0" err="1" smtClean="0">
                <a:solidFill>
                  <a:srgbClr val="000000"/>
                </a:solidFill>
                <a:latin typeface="+mj-lt"/>
              </a:rPr>
              <a:t>Felice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, Linder 2012 </a:t>
            </a:r>
            <a:r>
              <a:rPr lang="en-US" sz="2400" b="1" dirty="0" smtClean="0">
                <a:solidFill>
                  <a:srgbClr val="00279F"/>
                </a:solidFill>
              </a:rPr>
              <a:t>promote to nonlinear, mixed function. </a:t>
            </a:r>
          </a:p>
        </p:txBody>
      </p:sp>
      <p:pic>
        <p:nvPicPr>
          <p:cNvPr id="2" name="Picture 1" descr="fab5a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0" y="2801654"/>
            <a:ext cx="4149108" cy="428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209" y="3172305"/>
            <a:ext cx="277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“Fab 5 Freddy”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1334" y="4046879"/>
            <a:ext cx="4479866" cy="298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79F"/>
                </a:solidFill>
              </a:rPr>
              <a:t>Has tracker, </a:t>
            </a:r>
            <a:r>
              <a:rPr lang="en-US" sz="2400" b="1" dirty="0" err="1" smtClean="0">
                <a:solidFill>
                  <a:srgbClr val="00279F"/>
                </a:solidFill>
              </a:rPr>
              <a:t>dS</a:t>
            </a:r>
            <a:r>
              <a:rPr lang="en-US" sz="2400" b="1" dirty="0" smtClean="0">
                <a:solidFill>
                  <a:srgbClr val="00279F"/>
                </a:solidFill>
              </a:rPr>
              <a:t> attractor, GW, </a:t>
            </a:r>
            <a:r>
              <a:rPr lang="en-US" sz="2400" b="1" dirty="0"/>
              <a:t>no extra </a:t>
            </a:r>
            <a:r>
              <a:rPr lang="en-US" sz="2400" b="1" dirty="0" err="1"/>
              <a:t>dof</a:t>
            </a:r>
            <a:r>
              <a:rPr lang="en-US" sz="2400" b="1" dirty="0" smtClean="0"/>
              <a:t>!</a:t>
            </a:r>
            <a:r>
              <a:rPr lang="en-US" sz="2400" b="1" dirty="0" smtClean="0">
                <a:solidFill>
                  <a:srgbClr val="00279F"/>
                </a:solidFill>
              </a:rPr>
              <a:t>, self tuning</a:t>
            </a:r>
            <a:r>
              <a:rPr lang="en-US" sz="2400" b="1" dirty="0">
                <a:solidFill>
                  <a:srgbClr val="00279F"/>
                </a:solidFill>
              </a:rPr>
              <a:t>.</a:t>
            </a:r>
            <a:r>
              <a:rPr lang="en-US" sz="2400" b="1" dirty="0" smtClean="0">
                <a:solidFill>
                  <a:srgbClr val="00279F"/>
                </a:solidFill>
              </a:rPr>
              <a:t> </a:t>
            </a:r>
          </a:p>
          <a:p>
            <a:r>
              <a:rPr lang="en-US" b="1" dirty="0" err="1" smtClean="0">
                <a:solidFill>
                  <a:srgbClr val="00279F"/>
                </a:solidFill>
                <a:latin typeface="+mj-lt"/>
              </a:rPr>
              <a:t>ϕ</a:t>
            </a:r>
            <a:r>
              <a:rPr lang="en-US" b="1" dirty="0" smtClean="0">
                <a:solidFill>
                  <a:srgbClr val="00279F"/>
                </a:solidFill>
              </a:rPr>
              <a:t> dynamically adjusts to cancel </a:t>
            </a:r>
            <a:r>
              <a:rPr lang="en-US" b="1" dirty="0" smtClean="0">
                <a:solidFill>
                  <a:schemeClr val="accent2"/>
                </a:solidFill>
                <a:sym typeface="Symbol" charset="0"/>
              </a:rPr>
              <a:t></a:t>
            </a:r>
            <a:r>
              <a:rPr lang="en-US" b="1" dirty="0" smtClean="0">
                <a:solidFill>
                  <a:srgbClr val="00279F"/>
                </a:solidFill>
              </a:rPr>
              <a:t>, even thru phase transition.</a:t>
            </a:r>
          </a:p>
          <a:p>
            <a:r>
              <a:rPr lang="en-US" b="1" dirty="0" smtClean="0">
                <a:solidFill>
                  <a:schemeClr val="accent2"/>
                </a:solidFill>
                <a:sym typeface="Symbol" charset="0"/>
              </a:rPr>
              <a:t>	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is invisible!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9822" y="6769753"/>
            <a:ext cx="68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1+z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122978" y="399441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63DE8"/>
                </a:solidFill>
                <a:latin typeface="+mj-lt"/>
                <a:sym typeface="Symbol" charset="0"/>
              </a:rPr>
              <a:t>ρ</a:t>
            </a:r>
            <a:r>
              <a:rPr lang="en-US" b="1" baseline="-25000" dirty="0" smtClean="0">
                <a:solidFill>
                  <a:srgbClr val="063DE8"/>
                </a:solidFill>
                <a:sym typeface="Symbol" charset="0"/>
              </a:rPr>
              <a:t></a:t>
            </a:r>
            <a:endParaRPr lang="en-US" dirty="0">
              <a:solidFill>
                <a:srgbClr val="063DE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0089" y="5151055"/>
            <a:ext cx="577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H</a:t>
            </a:r>
            <a:r>
              <a:rPr lang="en-US" b="1" baseline="30000" dirty="0" smtClean="0">
                <a:solidFill>
                  <a:srgbClr val="FF0000"/>
                </a:solidFill>
                <a:sym typeface="Symbol" charset="0"/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pic>
        <p:nvPicPr>
          <p:cNvPr id="9" name="Picture 8" descr="Fab5FreddyRaptu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811" y="2727261"/>
            <a:ext cx="1776534" cy="1332401"/>
          </a:xfrm>
          <a:prstGeom prst="rect">
            <a:avLst/>
          </a:prstGeom>
        </p:spPr>
      </p:pic>
      <p:pic>
        <p:nvPicPr>
          <p:cNvPr id="10" name="Picture 9" descr="BlondieCov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19" y="2722381"/>
            <a:ext cx="1332720" cy="13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19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0B39EF-57C7-FF4B-8321-D5D1D3CF4A7C}" type="slidenum">
              <a:rPr lang="en-US" sz="1400">
                <a:solidFill>
                  <a:schemeClr val="bg1"/>
                </a:solidFill>
              </a:rPr>
              <a:pPr/>
              <a:t>16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9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160338"/>
            <a:ext cx="7729537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Chasing Down Cosmic Acceleration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84188" y="1057275"/>
            <a:ext cx="9078912" cy="612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hlink"/>
                </a:solidFill>
              </a:rPr>
              <a:t>How can we measure dark energy in </a:t>
            </a:r>
            <a:r>
              <a:rPr lang="en-US" b="1" dirty="0" smtClean="0">
                <a:solidFill>
                  <a:schemeClr val="hlink"/>
                </a:solidFill>
              </a:rPr>
              <a:t>detail </a:t>
            </a:r>
            <a:r>
              <a:rPr lang="en-US" b="1" i="1" dirty="0" smtClean="0"/>
              <a:t>– in the next 5 years</a:t>
            </a:r>
            <a:r>
              <a:rPr lang="en-US" b="1" dirty="0" smtClean="0">
                <a:solidFill>
                  <a:schemeClr val="hlink"/>
                </a:solidFill>
              </a:rPr>
              <a:t>? </a:t>
            </a:r>
            <a:endParaRPr lang="en-US" b="1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en-US" b="1" dirty="0" smtClean="0"/>
              <a:t>New prospects in data </a:t>
            </a:r>
            <a:r>
              <a:rPr lang="en-US" sz="2000" b="1" dirty="0" smtClean="0">
                <a:solidFill>
                  <a:srgbClr val="500093"/>
                </a:solidFill>
              </a:rPr>
              <a:t>(a </a:t>
            </a:r>
            <a:r>
              <a:rPr lang="en-US" sz="2000" b="1" dirty="0">
                <a:solidFill>
                  <a:srgbClr val="500093"/>
                </a:solidFill>
              </a:rPr>
              <a:t>partial, personal </a:t>
            </a:r>
            <a:r>
              <a:rPr lang="en-US" sz="2000" b="1" dirty="0" smtClean="0">
                <a:solidFill>
                  <a:srgbClr val="500093"/>
                </a:solidFill>
              </a:rPr>
              <a:t>view)</a:t>
            </a:r>
            <a:r>
              <a:rPr lang="en-US" b="1" dirty="0" smtClean="0"/>
              <a:t>: </a:t>
            </a:r>
            <a:endParaRPr lang="en-US" b="1" dirty="0"/>
          </a:p>
          <a:p>
            <a:pPr marL="457200" indent="-457200">
              <a:buClr>
                <a:schemeClr val="accent2"/>
              </a:buClr>
              <a:buFont typeface="Arial"/>
              <a:buChar char="•"/>
              <a:defRPr/>
            </a:pPr>
            <a:r>
              <a:rPr lang="en-US" b="1" dirty="0">
                <a:solidFill>
                  <a:srgbClr val="00279F"/>
                </a:solidFill>
              </a:rPr>
              <a:t>Strong lensing time delays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  <a:defRPr/>
            </a:pPr>
            <a:r>
              <a:rPr lang="en-US" b="1" dirty="0" smtClean="0">
                <a:solidFill>
                  <a:srgbClr val="00279F"/>
                </a:solidFill>
              </a:rPr>
              <a:t>Redshift </a:t>
            </a:r>
            <a:r>
              <a:rPr lang="en-US" b="1" dirty="0">
                <a:solidFill>
                  <a:srgbClr val="00279F"/>
                </a:solidFill>
              </a:rPr>
              <a:t>space distortions 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  <a:defRPr/>
            </a:pPr>
            <a:r>
              <a:rPr lang="en-US" b="1" dirty="0" smtClean="0">
                <a:solidFill>
                  <a:srgbClr val="00279F"/>
                </a:solidFill>
              </a:rPr>
              <a:t>CMB polarization lensing</a:t>
            </a:r>
            <a:endParaRPr lang="en-US" sz="1600" b="1" dirty="0" smtClean="0"/>
          </a:p>
          <a:p>
            <a:pPr>
              <a:buClr>
                <a:schemeClr val="accent2"/>
              </a:buClr>
              <a:defRPr/>
            </a:pPr>
            <a:r>
              <a:rPr lang="en-US" b="1" dirty="0" smtClean="0"/>
              <a:t>New </a:t>
            </a:r>
            <a:r>
              <a:rPr lang="en-US" b="1" dirty="0"/>
              <a:t>prospects in </a:t>
            </a:r>
            <a:r>
              <a:rPr lang="en-US" b="1" dirty="0" smtClean="0"/>
              <a:t>theory </a:t>
            </a:r>
            <a:r>
              <a:rPr lang="en-US" sz="2000" b="1" dirty="0" smtClean="0">
                <a:solidFill>
                  <a:srgbClr val="500093"/>
                </a:solidFill>
              </a:rPr>
              <a:t>(</a:t>
            </a:r>
            <a:r>
              <a:rPr lang="en-US" sz="2000" b="1" dirty="0">
                <a:solidFill>
                  <a:srgbClr val="500093"/>
                </a:solidFill>
              </a:rPr>
              <a:t>a partial, personal view)</a:t>
            </a:r>
            <a:r>
              <a:rPr lang="en-US" b="1" dirty="0"/>
              <a:t>: </a:t>
            </a:r>
            <a:endParaRPr lang="en-US" b="1" dirty="0">
              <a:solidFill>
                <a:srgbClr val="00279F"/>
              </a:solidFill>
            </a:endParaRPr>
          </a:p>
          <a:p>
            <a:pPr marL="457200" indent="-457200">
              <a:buClr>
                <a:schemeClr val="accent2"/>
              </a:buClr>
              <a:buFont typeface="Arial"/>
              <a:buChar char="•"/>
              <a:defRPr/>
            </a:pPr>
            <a:r>
              <a:rPr lang="en-US" b="1" dirty="0" smtClean="0">
                <a:solidFill>
                  <a:srgbClr val="00279F"/>
                </a:solidFill>
              </a:rPr>
              <a:t>Higher dimensional gravity/field theory/symmetry</a:t>
            </a:r>
          </a:p>
          <a:p>
            <a:pPr>
              <a:buClr>
                <a:schemeClr val="accent2"/>
              </a:buClr>
              <a:defRPr/>
            </a:pPr>
            <a:r>
              <a:rPr lang="en-US" b="1" dirty="0" smtClean="0"/>
              <a:t>Old school leverage </a:t>
            </a:r>
            <a:r>
              <a:rPr lang="en-US" sz="2000" b="1" dirty="0" smtClean="0">
                <a:solidFill>
                  <a:srgbClr val="500093"/>
                </a:solidFill>
              </a:rPr>
              <a:t>(</a:t>
            </a:r>
            <a:r>
              <a:rPr lang="en-US" sz="2000" b="1" dirty="0">
                <a:solidFill>
                  <a:srgbClr val="500093"/>
                </a:solidFill>
              </a:rPr>
              <a:t>a partial, personal view)</a:t>
            </a:r>
            <a:r>
              <a:rPr lang="en-US" b="1" dirty="0"/>
              <a:t>: </a:t>
            </a:r>
            <a:endParaRPr lang="en-US" b="1" dirty="0" smtClean="0"/>
          </a:p>
          <a:p>
            <a:pPr marL="457200" indent="-457200">
              <a:buClr>
                <a:schemeClr val="accent2"/>
              </a:buClr>
              <a:buFont typeface="Arial"/>
              <a:buChar char="•"/>
              <a:defRPr/>
            </a:pPr>
            <a:r>
              <a:rPr lang="en-US" b="1" dirty="0" smtClean="0">
                <a:solidFill>
                  <a:srgbClr val="00279F"/>
                </a:solidFill>
              </a:rPr>
              <a:t>Enhanced low z supernova data</a:t>
            </a:r>
          </a:p>
        </p:txBody>
      </p:sp>
      <p:pic>
        <p:nvPicPr>
          <p:cNvPr id="5" name="Picture 4" descr="kdu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9" t="-25" b="50864"/>
          <a:stretch/>
        </p:blipFill>
        <p:spPr>
          <a:xfrm>
            <a:off x="6639044" y="2734218"/>
            <a:ext cx="2478160" cy="18395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timerat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05" y="1936335"/>
            <a:ext cx="1297756" cy="74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5" name="Picture 2" descr="timesen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r="2371" b="2613"/>
          <a:stretch/>
        </p:blipFill>
        <p:spPr bwMode="auto">
          <a:xfrm>
            <a:off x="4698294" y="2818701"/>
            <a:ext cx="3836371" cy="36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783B1C-1500-8145-A47C-FB745114F46C}" type="slidenum">
              <a:rPr lang="en-US" sz="1400">
                <a:solidFill>
                  <a:schemeClr val="bg1"/>
                </a:solidFill>
              </a:rPr>
              <a:pPr/>
              <a:t>17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456" y="160338"/>
            <a:ext cx="7959167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Strong Lensing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Time Delays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95300" y="942614"/>
            <a:ext cx="79257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79F"/>
                </a:solidFill>
              </a:rPr>
              <a:t>Strong </a:t>
            </a:r>
            <a:r>
              <a:rPr lang="en-US" sz="2400" b="1" dirty="0" smtClean="0">
                <a:solidFill>
                  <a:srgbClr val="00279F"/>
                </a:solidFill>
              </a:rPr>
              <a:t>gravitational lensing creates multiple images (light paths) of a source.  Time delays between paths probe </a:t>
            </a:r>
            <a:r>
              <a:rPr lang="en-US" sz="2400" b="1" dirty="0" smtClean="0">
                <a:solidFill>
                  <a:srgbClr val="000000"/>
                </a:solidFill>
              </a:rPr>
              <a:t>geometric path difference </a:t>
            </a:r>
            <a:r>
              <a:rPr lang="en-US" sz="2400" b="1" dirty="0" smtClean="0">
                <a:solidFill>
                  <a:srgbClr val="00279F"/>
                </a:solidFill>
              </a:rPr>
              <a:t>and lensing potential.  Key parameter is distance ratio</a:t>
            </a:r>
            <a:endParaRPr lang="en-US" sz="2000" b="1" dirty="0">
              <a:solidFill>
                <a:srgbClr val="00279F"/>
              </a:solidFill>
            </a:endParaRPr>
          </a:p>
        </p:txBody>
      </p:sp>
      <p:pic>
        <p:nvPicPr>
          <p:cNvPr id="2" name="Picture 1" descr="distsenslen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r="2621" b="2683"/>
          <a:stretch/>
        </p:blipFill>
        <p:spPr>
          <a:xfrm>
            <a:off x="331424" y="2823212"/>
            <a:ext cx="3829655" cy="36833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5371154" y="5777212"/>
            <a:ext cx="646881" cy="424496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787524" y="4618210"/>
            <a:ext cx="582917" cy="1555565"/>
          </a:xfrm>
          <a:prstGeom prst="ellips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2250" y="2989146"/>
            <a:ext cx="2220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Distance ratio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0977" y="2995636"/>
            <a:ext cx="2215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Solo Distance </a:t>
            </a:r>
            <a:r>
              <a:rPr lang="en-US" sz="1800" b="1" dirty="0" smtClean="0">
                <a:solidFill>
                  <a:srgbClr val="000000"/>
                </a:solidFill>
              </a:rPr>
              <a:t>(e.g. SN)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120713" y="6081426"/>
            <a:ext cx="1426683" cy="21782"/>
          </a:xfrm>
          <a:prstGeom prst="straightConnector1">
            <a:avLst/>
          </a:prstGeom>
          <a:noFill/>
          <a:ln w="28575" cap="flat" cmpd="sng" algn="ctr">
            <a:solidFill>
              <a:srgbClr val="500093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 rot="16200000">
            <a:off x="3661173" y="4346944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79F"/>
                </a:solidFill>
              </a:rPr>
              <a:t>Sensitivity</a:t>
            </a:r>
            <a:endParaRPr lang="en-US" sz="2000" dirty="0">
              <a:solidFill>
                <a:srgbClr val="00279F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87367" y="6452976"/>
            <a:ext cx="9351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79F"/>
                </a:solidFill>
              </a:rPr>
              <a:t>Strong c</a:t>
            </a:r>
            <a:r>
              <a:rPr lang="en-US" sz="2400" b="1" dirty="0" smtClean="0">
                <a:solidFill>
                  <a:srgbClr val="00279F"/>
                </a:solidFill>
              </a:rPr>
              <a:t>omplementarity first </a:t>
            </a:r>
            <a:r>
              <a:rPr lang="en-US" sz="2400" b="1" dirty="0" err="1" smtClean="0">
                <a:solidFill>
                  <a:srgbClr val="00279F"/>
                </a:solidFill>
              </a:rPr>
              <a:t>id’d</a:t>
            </a:r>
            <a:r>
              <a:rPr lang="en-US" sz="2400" b="1" dirty="0" smtClean="0">
                <a:solidFill>
                  <a:srgbClr val="00279F"/>
                </a:solidFill>
              </a:rPr>
              <a:t> by 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Linder 2004</a:t>
            </a:r>
            <a:r>
              <a:rPr lang="en-US" sz="2400" b="1" dirty="0" smtClean="0">
                <a:solidFill>
                  <a:srgbClr val="00279F"/>
                </a:solidFill>
              </a:rPr>
              <a:t>, first used by WMAP7 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(Komatsu+ 2011)</a:t>
            </a:r>
            <a:r>
              <a:rPr lang="en-US" sz="2400" b="1" dirty="0" smtClean="0">
                <a:solidFill>
                  <a:srgbClr val="00279F"/>
                </a:solidFill>
              </a:rPr>
              <a:t>, modeling advances now make it practical. </a:t>
            </a:r>
            <a:endParaRPr lang="en-US" sz="2000" b="1" dirty="0">
              <a:solidFill>
                <a:srgbClr val="00279F"/>
              </a:solidFill>
            </a:endParaRPr>
          </a:p>
        </p:txBody>
      </p:sp>
      <p:pic>
        <p:nvPicPr>
          <p:cNvPr id="18" name="Picture 17" descr="kdus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9" t="6187" r="28351" b="50864"/>
          <a:stretch/>
        </p:blipFill>
        <p:spPr>
          <a:xfrm>
            <a:off x="8324004" y="1072168"/>
            <a:ext cx="1235560" cy="1607053"/>
          </a:xfrm>
          <a:prstGeom prst="rect">
            <a:avLst/>
          </a:prstGeom>
          <a:ln w="12700" cmpd="sng">
            <a:solidFill>
              <a:srgbClr val="00279F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sltimelows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820863"/>
            <a:ext cx="5494337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F2B32-772E-1347-8E0C-279DDFA34A4D}" type="slidenum">
              <a:rPr lang="en-US" sz="1400">
                <a:solidFill>
                  <a:schemeClr val="bg1"/>
                </a:solidFill>
              </a:rPr>
              <a:pPr/>
              <a:t>18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Time Delays + Supernovae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95300" y="984250"/>
            <a:ext cx="9105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Lensing time delays give superb complementarity with SN distances plus CMB. </a:t>
            </a:r>
            <a:endParaRPr lang="en-US" sz="2400" b="1">
              <a:solidFill>
                <a:srgbClr val="00279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4275" y="4418013"/>
            <a:ext cx="3138488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79F"/>
                </a:solidFill>
              </a:rPr>
              <a:t>Factor </a:t>
            </a:r>
            <a:r>
              <a:rPr lang="en-US" b="1" dirty="0">
                <a:solidFill>
                  <a:srgbClr val="00AE00"/>
                </a:solidFill>
              </a:rPr>
              <a:t>4.8 in area</a:t>
            </a:r>
            <a:r>
              <a:rPr lang="en-US" dirty="0">
                <a:solidFill>
                  <a:srgbClr val="00AE00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+mj-lt"/>
              </a:rPr>
              <a:t>Ω</a:t>
            </a:r>
            <a:r>
              <a:rPr lang="en-US" b="1" baseline="-25000" dirty="0" err="1">
                <a:solidFill>
                  <a:schemeClr val="accent2"/>
                </a:solidFill>
                <a:latin typeface="+mj-lt"/>
              </a:rPr>
              <a:t>m</a:t>
            </a:r>
            <a:r>
              <a:rPr lang="en-US" b="1" dirty="0">
                <a:solidFill>
                  <a:srgbClr val="00279F"/>
                </a:solidFill>
              </a:rPr>
              <a:t> to 0.0044 	 </a:t>
            </a:r>
            <a:r>
              <a:rPr lang="en-US" b="1" dirty="0">
                <a:solidFill>
                  <a:srgbClr val="00AE00"/>
                </a:solidFill>
              </a:rPr>
              <a:t>h</a:t>
            </a:r>
            <a:r>
              <a:rPr lang="en-US" b="1" dirty="0">
                <a:solidFill>
                  <a:srgbClr val="00279F"/>
                </a:solidFill>
              </a:rPr>
              <a:t> to 0.7% 	        </a:t>
            </a:r>
            <a:r>
              <a:rPr lang="en-US" b="1" dirty="0">
                <a:solidFill>
                  <a:srgbClr val="00AE00"/>
                </a:solidFill>
              </a:rPr>
              <a:t>w</a:t>
            </a:r>
            <a:r>
              <a:rPr lang="en-US" b="1" baseline="-25000" dirty="0">
                <a:solidFill>
                  <a:srgbClr val="00AE00"/>
                </a:solidFill>
              </a:rPr>
              <a:t>0</a:t>
            </a:r>
            <a:r>
              <a:rPr lang="en-US" b="1" dirty="0">
                <a:solidFill>
                  <a:srgbClr val="00279F"/>
                </a:solidFill>
              </a:rPr>
              <a:t> to 0.077        </a:t>
            </a:r>
            <a:r>
              <a:rPr lang="en-US" b="1" dirty="0" err="1">
                <a:solidFill>
                  <a:srgbClr val="00AE00"/>
                </a:solidFill>
              </a:rPr>
              <a:t>w</a:t>
            </a:r>
            <a:r>
              <a:rPr lang="en-US" b="1" baseline="-25000" dirty="0" err="1">
                <a:solidFill>
                  <a:srgbClr val="00AE00"/>
                </a:solidFill>
              </a:rPr>
              <a:t>a</a:t>
            </a:r>
            <a:r>
              <a:rPr lang="en-US" b="1" dirty="0">
                <a:solidFill>
                  <a:srgbClr val="00279F"/>
                </a:solidFill>
              </a:rPr>
              <a:t> to 0.26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6281738" y="1989138"/>
            <a:ext cx="3319462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AE00"/>
                </a:solidFill>
              </a:rPr>
              <a:t>T to 1% </a:t>
            </a:r>
            <a:r>
              <a:rPr lang="en-US" b="1">
                <a:solidFill>
                  <a:srgbClr val="00279F"/>
                </a:solidFill>
              </a:rPr>
              <a:t>for     z=0.1, 0.2,… 0.6</a:t>
            </a:r>
          </a:p>
          <a:p>
            <a:r>
              <a:rPr lang="en-US" b="1">
                <a:solidFill>
                  <a:srgbClr val="00AE00"/>
                </a:solidFill>
              </a:rPr>
              <a:t>SN</a:t>
            </a:r>
            <a:r>
              <a:rPr lang="en-US" b="1">
                <a:solidFill>
                  <a:srgbClr val="00279F"/>
                </a:solidFill>
              </a:rPr>
              <a:t> to </a:t>
            </a:r>
            <a:r>
              <a:rPr lang="en-US" sz="2400" b="1">
                <a:solidFill>
                  <a:srgbClr val="00279F"/>
                </a:solidFill>
              </a:rPr>
              <a:t>0.02(1+z)mag for z=0.05, 0.15... 0.95</a:t>
            </a:r>
            <a:endParaRPr lang="en-US" sz="24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4FCE4-67AA-BE43-9B98-87D58FD05656}" type="slidenum">
              <a:rPr lang="en-US" sz="1400">
                <a:solidFill>
                  <a:schemeClr val="bg1"/>
                </a:solidFill>
              </a:rPr>
              <a:pPr/>
              <a:t>19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Time Delay Surveys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495300" y="984250"/>
            <a:ext cx="91059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79F"/>
                </a:solidFill>
              </a:rPr>
              <a:t>Best current time delays at 5% accuracy, 16 systems. 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5 year aim: </a:t>
            </a:r>
            <a:r>
              <a:rPr lang="en-US" b="1" dirty="0" smtClean="0">
                <a:solidFill>
                  <a:srgbClr val="00279F"/>
                </a:solidFill>
              </a:rPr>
              <a:t>38 systems, 5% accuracy = 230 orbits HST. </a:t>
            </a:r>
            <a:endParaRPr lang="en-US" b="1" dirty="0">
              <a:solidFill>
                <a:srgbClr val="00279F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279F"/>
                </a:solidFill>
              </a:rPr>
              <a:t>Need </a:t>
            </a:r>
            <a:r>
              <a:rPr lang="en-US" b="1" dirty="0">
                <a:solidFill>
                  <a:schemeClr val="accent2"/>
                </a:solidFill>
              </a:rPr>
              <a:t>1) high resolution imaging </a:t>
            </a:r>
            <a:r>
              <a:rPr lang="en-US" b="1" dirty="0">
                <a:solidFill>
                  <a:srgbClr val="00279F"/>
                </a:solidFill>
              </a:rPr>
              <a:t>for lens mapping and modeling, </a:t>
            </a:r>
            <a:r>
              <a:rPr lang="en-US" b="1" dirty="0">
                <a:solidFill>
                  <a:srgbClr val="00AE00"/>
                </a:solidFill>
              </a:rPr>
              <a:t>2) high cadence imaging</a:t>
            </a:r>
            <a:r>
              <a:rPr lang="en-US" b="1" dirty="0">
                <a:solidFill>
                  <a:srgbClr val="00279F"/>
                </a:solidFill>
              </a:rPr>
              <a:t>, </a:t>
            </a:r>
            <a:r>
              <a:rPr lang="en-US" b="1" dirty="0" smtClean="0">
                <a:solidFill>
                  <a:srgbClr val="00279F"/>
                </a:solidFill>
              </a:rPr>
              <a:t>		    </a:t>
            </a:r>
            <a:r>
              <a:rPr lang="en-US" b="1" dirty="0" smtClean="0">
                <a:solidFill>
                  <a:srgbClr val="00AE00"/>
                </a:solidFill>
              </a:rPr>
              <a:t>3</a:t>
            </a:r>
            <a:r>
              <a:rPr lang="en-US" b="1" dirty="0">
                <a:solidFill>
                  <a:srgbClr val="00AE00"/>
                </a:solidFill>
              </a:rPr>
              <a:t>) spectroscopy</a:t>
            </a:r>
            <a:r>
              <a:rPr lang="en-US" b="1" dirty="0">
                <a:solidFill>
                  <a:srgbClr val="00279F"/>
                </a:solidFill>
              </a:rPr>
              <a:t> for redshift, lens velocity dispersion, </a:t>
            </a:r>
            <a:r>
              <a:rPr lang="en-US" b="1" dirty="0">
                <a:solidFill>
                  <a:srgbClr val="00AE00"/>
                </a:solidFill>
              </a:rPr>
              <a:t>4) wide field of view </a:t>
            </a:r>
            <a:r>
              <a:rPr lang="en-US" b="1" dirty="0">
                <a:solidFill>
                  <a:srgbClr val="00279F"/>
                </a:solidFill>
              </a:rPr>
              <a:t>for survey. </a:t>
            </a:r>
          </a:p>
          <a:p>
            <a:pPr>
              <a:defRPr/>
            </a:pPr>
            <a:r>
              <a:rPr lang="en-US" b="1" dirty="0"/>
              <a:t>Synergy: </a:t>
            </a:r>
            <a:r>
              <a:rPr lang="en-US" b="1" dirty="0" smtClean="0">
                <a:solidFill>
                  <a:srgbClr val="FF0000"/>
                </a:solidFill>
              </a:rPr>
              <a:t>HST/Keck/VLT+ DES/BOSS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r>
              <a:rPr lang="en-US" b="1" dirty="0" smtClean="0">
                <a:solidFill>
                  <a:srgbClr val="00279F"/>
                </a:solidFill>
              </a:rPr>
              <a:t>  SN </a:t>
            </a:r>
            <a:r>
              <a:rPr lang="en-US" b="1" dirty="0">
                <a:solidFill>
                  <a:srgbClr val="00279F"/>
                </a:solidFill>
              </a:rPr>
              <a:t>survey included.  Only low redshift </a:t>
            </a:r>
            <a:r>
              <a:rPr lang="en-US" b="1" dirty="0">
                <a:solidFill>
                  <a:schemeClr val="accent2"/>
                </a:solidFill>
              </a:rPr>
              <a:t>z&lt;0.6 </a:t>
            </a:r>
            <a:r>
              <a:rPr lang="en-US" b="1" dirty="0">
                <a:solidFill>
                  <a:srgbClr val="00279F"/>
                </a:solidFill>
              </a:rPr>
              <a:t>needed for lenses</a:t>
            </a:r>
            <a:r>
              <a:rPr lang="en-US" b="1" dirty="0" smtClean="0">
                <a:solidFill>
                  <a:srgbClr val="00279F"/>
                </a:solidFill>
              </a:rPr>
              <a:t>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500093"/>
                </a:solidFill>
              </a:rPr>
              <a:t>Systematics control </a:t>
            </a:r>
            <a:r>
              <a:rPr lang="en-US" sz="2400" b="1" dirty="0" smtClean="0">
                <a:solidFill>
                  <a:srgbClr val="00279F"/>
                </a:solidFill>
              </a:rPr>
              <a:t>via image separations, anomalous flux ratios (probe DM substructure!). Need good mass modeling, computationally intensive. </a:t>
            </a:r>
            <a:endParaRPr lang="en-US" sz="2400" b="1" dirty="0">
              <a:solidFill>
                <a:srgbClr val="00279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AB2662-56D0-C141-9C76-98F51B21AB40}" type="slidenum">
              <a:rPr lang="en-US" sz="1400">
                <a:solidFill>
                  <a:schemeClr val="bg1"/>
                </a:solidFill>
              </a:rPr>
              <a:pPr/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00322" name="Rectangle 2"/>
          <p:cNvSpPr>
            <a:spLocks noChangeArrowheads="1"/>
          </p:cNvSpPr>
          <p:nvPr/>
        </p:nvSpPr>
        <p:spPr bwMode="auto">
          <a:xfrm>
            <a:off x="2376488" y="103188"/>
            <a:ext cx="50704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Describing Our Universe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4150" y="4551363"/>
            <a:ext cx="858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14" tIns="54008" rIns="108014" bIns="54008">
            <a:spAutoFit/>
          </a:bodyPr>
          <a:lstStyle>
            <a:lvl1pPr defTabSz="10223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23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23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23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23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235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235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235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235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00">
                <a:latin typeface="Times New Roman" charset="0"/>
              </a:rPr>
              <a:t>STScI</a:t>
            </a:r>
            <a:endParaRPr lang="en-US" sz="2000">
              <a:latin typeface="Times New Roman" charset="0"/>
            </a:endParaRPr>
          </a:p>
        </p:txBody>
      </p:sp>
      <p:sp>
        <p:nvSpPr>
          <p:cNvPr id="3000324" name="Rectangle 4"/>
          <p:cNvSpPr>
            <a:spLocks noChangeArrowheads="1"/>
          </p:cNvSpPr>
          <p:nvPr/>
        </p:nvSpPr>
        <p:spPr bwMode="auto">
          <a:xfrm>
            <a:off x="1824038" y="5699125"/>
            <a:ext cx="5707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</a:pPr>
            <a:r>
              <a:rPr lang="en-US" b="1">
                <a:solidFill>
                  <a:schemeClr val="hlink"/>
                </a:solidFill>
              </a:rPr>
              <a:t>95% of the universe is unknown!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966788" y="977900"/>
            <a:ext cx="6619875" cy="4775200"/>
            <a:chOff x="591" y="670"/>
            <a:chExt cx="4663" cy="3646"/>
          </a:xfrm>
        </p:grpSpPr>
        <p:pic>
          <p:nvPicPr>
            <p:cNvPr id="1741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670"/>
              <a:ext cx="4663" cy="3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 Box 7"/>
            <p:cNvSpPr txBox="1">
              <a:spLocks noChangeArrowheads="1"/>
            </p:cNvSpPr>
            <p:nvPr/>
          </p:nvSpPr>
          <p:spPr bwMode="auto">
            <a:xfrm>
              <a:off x="994" y="2141"/>
              <a:ext cx="78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FF00"/>
                  </a:solidFill>
                </a:rPr>
                <a:t>New Stuff</a:t>
              </a:r>
            </a:p>
          </p:txBody>
        </p:sp>
        <p:sp>
          <p:nvSpPr>
            <p:cNvPr id="17421" name="Text Box 8"/>
            <p:cNvSpPr txBox="1">
              <a:spLocks noChangeArrowheads="1"/>
            </p:cNvSpPr>
            <p:nvPr/>
          </p:nvSpPr>
          <p:spPr bwMode="auto">
            <a:xfrm>
              <a:off x="1935" y="2411"/>
              <a:ext cx="788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FF00"/>
                  </a:solidFill>
                </a:rPr>
                <a:t>Old New Stuff</a:t>
              </a:r>
              <a:endParaRPr lang="en-US"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22938" y="928688"/>
            <a:ext cx="3128962" cy="3375025"/>
            <a:chOff x="3605" y="585"/>
            <a:chExt cx="1971" cy="2126"/>
          </a:xfrm>
        </p:grpSpPr>
        <p:sp>
          <p:nvSpPr>
            <p:cNvPr id="17415" name="Line 10"/>
            <p:cNvSpPr>
              <a:spLocks noChangeShapeType="1"/>
            </p:cNvSpPr>
            <p:nvPr/>
          </p:nvSpPr>
          <p:spPr bwMode="auto">
            <a:xfrm flipH="1">
              <a:off x="4737" y="2528"/>
              <a:ext cx="394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8014" tIns="54008" rIns="108014" bIns="54008">
              <a:spAutoFit/>
            </a:bodyPr>
            <a:lstStyle/>
            <a:p>
              <a:endParaRPr lang="en-US"/>
            </a:p>
          </p:txBody>
        </p:sp>
        <p:sp>
          <p:nvSpPr>
            <p:cNvPr id="17416" name="Line 11"/>
            <p:cNvSpPr>
              <a:spLocks noChangeShapeType="1"/>
            </p:cNvSpPr>
            <p:nvPr/>
          </p:nvSpPr>
          <p:spPr bwMode="auto">
            <a:xfrm flipH="1">
              <a:off x="3605" y="771"/>
              <a:ext cx="454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8014" tIns="54008" rIns="108014" bIns="54008">
              <a:spAutoFit/>
            </a:bodyPr>
            <a:lstStyle/>
            <a:p>
              <a:endParaRPr lang="en-US"/>
            </a:p>
          </p:txBody>
        </p:sp>
        <p:sp>
          <p:nvSpPr>
            <p:cNvPr id="17417" name="Rectangle 12"/>
            <p:cNvSpPr>
              <a:spLocks noChangeArrowheads="1"/>
            </p:cNvSpPr>
            <p:nvPr/>
          </p:nvSpPr>
          <p:spPr bwMode="auto">
            <a:xfrm>
              <a:off x="4028" y="585"/>
              <a:ext cx="50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14" tIns="54008" rIns="108014" bIns="54008">
              <a:spAutoFit/>
            </a:bodyPr>
            <a:lstStyle/>
            <a:p>
              <a:pPr defTabSz="966788"/>
              <a:r>
                <a:rPr lang="en-US" sz="3100" b="1">
                  <a:solidFill>
                    <a:schemeClr val="hlink"/>
                  </a:solidFill>
                </a:rPr>
                <a:t>Us</a:t>
              </a:r>
            </a:p>
          </p:txBody>
        </p:sp>
        <p:sp>
          <p:nvSpPr>
            <p:cNvPr id="17418" name="Rectangle 13"/>
            <p:cNvSpPr>
              <a:spLocks noChangeArrowheads="1"/>
            </p:cNvSpPr>
            <p:nvPr/>
          </p:nvSpPr>
          <p:spPr bwMode="auto">
            <a:xfrm>
              <a:off x="5106" y="2345"/>
              <a:ext cx="47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14" tIns="54008" rIns="108014" bIns="54008">
              <a:spAutoFit/>
            </a:bodyPr>
            <a:lstStyle/>
            <a:p>
              <a:pPr defTabSz="966788"/>
              <a:r>
                <a:rPr lang="en-US" sz="3100" b="1">
                  <a:solidFill>
                    <a:schemeClr val="hlink"/>
                  </a:solidFill>
                </a:rPr>
                <a:t>Us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1679575" y="106363"/>
            <a:ext cx="5464175" cy="68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53" tIns="48326" rIns="96653" bIns="48326">
            <a:spAutoFit/>
          </a:bodyPr>
          <a:lstStyle/>
          <a:p>
            <a:pPr>
              <a:defRPr/>
            </a:pPr>
            <a:r>
              <a:rPr lang="en-US" sz="3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Higher Dimensional Data</a:t>
            </a:r>
          </a:p>
        </p:txBody>
      </p:sp>
      <p:pic>
        <p:nvPicPr>
          <p:cNvPr id="50178" name="Picture 5" descr="leavesonp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68463"/>
            <a:ext cx="5368925" cy="4086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2511425" y="1135063"/>
            <a:ext cx="56007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/>
          <a:p>
            <a:r>
              <a:rPr lang="en-US" b="1"/>
              <a:t>Cosmological Revolution: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663575" y="5999163"/>
            <a:ext cx="87344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From 2D to 3D – </a:t>
            </a:r>
            <a:r>
              <a:rPr lang="en-US" b="1">
                <a:solidFill>
                  <a:srgbClr val="00279F"/>
                </a:solidFill>
              </a:rPr>
              <a:t>CMB anisotropies to 		 tomographic surveys of density/velocity field.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8E0831-615C-2647-BED5-2D019E510EC8}" type="slidenum">
              <a:rPr lang="en-US" sz="1400">
                <a:solidFill>
                  <a:schemeClr val="bg1"/>
                </a:solidFill>
              </a:rPr>
              <a:pPr/>
              <a:t>21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9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Data, Data, Data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85775" y="1001713"/>
            <a:ext cx="911542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As wonderful as the CMB is, it is 2-dimensional. </a:t>
            </a:r>
          </a:p>
          <a:p>
            <a:r>
              <a:rPr lang="en-US" b="1">
                <a:solidFill>
                  <a:srgbClr val="00279F"/>
                </a:solidFill>
              </a:rPr>
              <a:t>The number of modes giving information is </a:t>
            </a:r>
            <a:r>
              <a:rPr lang="en-US" b="1" i="1">
                <a:solidFill>
                  <a:schemeClr val="accent2"/>
                </a:solidFill>
              </a:rPr>
              <a:t>l(l+1)</a:t>
            </a:r>
            <a:r>
              <a:rPr lang="en-US" b="1">
                <a:solidFill>
                  <a:srgbClr val="00279F"/>
                </a:solidFill>
              </a:rPr>
              <a:t> or </a:t>
            </a:r>
            <a:r>
              <a:rPr lang="en-US" b="1"/>
              <a:t>~10 million</a:t>
            </a:r>
            <a:r>
              <a:rPr lang="en-US" b="1">
                <a:solidFill>
                  <a:srgbClr val="00279F"/>
                </a:solidFill>
              </a:rPr>
              <a:t>. </a:t>
            </a:r>
          </a:p>
          <a:p>
            <a:r>
              <a:rPr lang="en-US" b="1">
                <a:solidFill>
                  <a:srgbClr val="00279F"/>
                </a:solidFill>
              </a:rPr>
              <a:t>BOSS (SDSS III) will map </a:t>
            </a:r>
            <a:r>
              <a:rPr lang="en-US" b="1"/>
              <a:t>400,000</a:t>
            </a:r>
            <a:r>
              <a:rPr lang="en-US" b="1">
                <a:solidFill>
                  <a:srgbClr val="00279F"/>
                </a:solidFill>
              </a:rPr>
              <a:t> linear modes. </a:t>
            </a:r>
          </a:p>
          <a:p>
            <a:r>
              <a:rPr lang="en-US" b="1">
                <a:solidFill>
                  <a:srgbClr val="00279F"/>
                </a:solidFill>
              </a:rPr>
              <a:t>BigBOSS will map </a:t>
            </a:r>
            <a:r>
              <a:rPr lang="en-US" b="1"/>
              <a:t>15 million</a:t>
            </a:r>
            <a:r>
              <a:rPr lang="en-US" b="1">
                <a:solidFill>
                  <a:srgbClr val="00279F"/>
                </a:solidFill>
              </a:rPr>
              <a:t> linear modes. </a:t>
            </a:r>
          </a:p>
        </p:txBody>
      </p:sp>
      <p:sp>
        <p:nvSpPr>
          <p:cNvPr id="52228" name="Rectangle 8"/>
          <p:cNvSpPr>
            <a:spLocks noChangeArrowheads="1"/>
          </p:cNvSpPr>
          <p:nvPr/>
        </p:nvSpPr>
        <p:spPr bwMode="auto">
          <a:xfrm>
            <a:off x="8078788" y="3248025"/>
            <a:ext cx="1522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charset="0"/>
              </a:rPr>
              <a:t>N. Padmanabhan</a:t>
            </a:r>
          </a:p>
        </p:txBody>
      </p:sp>
      <p:grpSp>
        <p:nvGrpSpPr>
          <p:cNvPr id="52229" name="Group 11"/>
          <p:cNvGrpSpPr>
            <a:grpSpLocks/>
          </p:cNvGrpSpPr>
          <p:nvPr/>
        </p:nvGrpSpPr>
        <p:grpSpPr bwMode="auto">
          <a:xfrm>
            <a:off x="185738" y="3989388"/>
            <a:ext cx="3244850" cy="3263900"/>
            <a:chOff x="185211" y="4016314"/>
            <a:chExt cx="3245599" cy="3263610"/>
          </a:xfrm>
        </p:grpSpPr>
        <p:pic>
          <p:nvPicPr>
            <p:cNvPr id="5223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7" b="23190"/>
            <a:stretch>
              <a:fillRect/>
            </a:stretch>
          </p:blipFill>
          <p:spPr bwMode="auto">
            <a:xfrm>
              <a:off x="185211" y="4016314"/>
              <a:ext cx="3245599" cy="3154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2698789" y="6922762"/>
              <a:ext cx="582548" cy="357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230" name="Rectangle 10"/>
          <p:cNvSpPr>
            <a:spLocks noChangeArrowheads="1"/>
          </p:cNvSpPr>
          <p:nvPr/>
        </p:nvSpPr>
        <p:spPr bwMode="auto">
          <a:xfrm>
            <a:off x="3389313" y="4405313"/>
            <a:ext cx="1909762" cy="401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6FA02"/>
                </a:solidFill>
              </a:rPr>
              <a:t>SDSS I, II, 2dF</a:t>
            </a:r>
          </a:p>
        </p:txBody>
      </p:sp>
      <p:sp>
        <p:nvSpPr>
          <p:cNvPr id="52231" name="Line 15"/>
          <p:cNvSpPr>
            <a:spLocks noChangeShapeType="1"/>
          </p:cNvSpPr>
          <p:nvPr/>
        </p:nvSpPr>
        <p:spPr bwMode="auto">
          <a:xfrm flipH="1">
            <a:off x="1860550" y="4718050"/>
            <a:ext cx="1525588" cy="900113"/>
          </a:xfrm>
          <a:prstGeom prst="line">
            <a:avLst/>
          </a:prstGeom>
          <a:noFill/>
          <a:ln w="19050">
            <a:solidFill>
              <a:srgbClr val="F6FA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3376613" y="4789488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BOSS (SDSS III)</a:t>
            </a:r>
          </a:p>
        </p:txBody>
      </p:sp>
      <p:sp>
        <p:nvSpPr>
          <p:cNvPr id="52233" name="Rectangle 12"/>
          <p:cNvSpPr>
            <a:spLocks noChangeArrowheads="1"/>
          </p:cNvSpPr>
          <p:nvPr/>
        </p:nvSpPr>
        <p:spPr bwMode="auto">
          <a:xfrm>
            <a:off x="3365500" y="5283200"/>
            <a:ext cx="26463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279F"/>
                </a:solidFill>
              </a:rPr>
              <a:t>BigBOSS 	      18 million galaxies z=0.2-1.5</a:t>
            </a:r>
          </a:p>
          <a:p>
            <a:r>
              <a:rPr lang="en-US" sz="2000" b="1"/>
              <a:t>600,000 QSOs z=1.8-3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52235" name="Rectangle 17"/>
          <p:cNvSpPr>
            <a:spLocks noChangeArrowheads="1"/>
          </p:cNvSpPr>
          <p:nvPr/>
        </p:nvSpPr>
        <p:spPr bwMode="auto">
          <a:xfrm>
            <a:off x="0" y="7038975"/>
            <a:ext cx="1928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charset="0"/>
              </a:rPr>
              <a:t>courtesy of David Schlegel</a:t>
            </a:r>
          </a:p>
        </p:txBody>
      </p:sp>
      <p:sp>
        <p:nvSpPr>
          <p:cNvPr id="52236" name="Rectangle 20"/>
          <p:cNvSpPr>
            <a:spLocks noChangeArrowheads="1"/>
          </p:cNvSpPr>
          <p:nvPr/>
        </p:nvSpPr>
        <p:spPr bwMode="auto">
          <a:xfrm>
            <a:off x="681038" y="4286250"/>
            <a:ext cx="226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500093"/>
                </a:solidFill>
              </a:rPr>
              <a:t>conformal diagram</a:t>
            </a:r>
            <a:endParaRPr lang="en-US" sz="1800">
              <a:solidFill>
                <a:srgbClr val="50009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8497" y="4821982"/>
            <a:ext cx="1405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Maps of</a:t>
            </a:r>
            <a:r>
              <a:rPr lang="en-US" sz="2400" b="1" i="1" dirty="0" smtClean="0">
                <a:solidFill>
                  <a:srgbClr val="500093"/>
                </a:solidFill>
              </a:rPr>
              <a:t> density velocity gravity</a:t>
            </a:r>
            <a:endParaRPr lang="en-US" sz="2400" b="1" i="1" dirty="0">
              <a:solidFill>
                <a:srgbClr val="50009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37470EE-07A6-B445-9156-6BF9956932E1}" type="slidenum">
              <a:rPr lang="en-US" sz="1400">
                <a:solidFill>
                  <a:schemeClr val="bg1"/>
                </a:solidFill>
              </a:rPr>
              <a:pPr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“Greatest Scientific Problem”</a:t>
            </a: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498475" y="5499318"/>
            <a:ext cx="91027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00279F"/>
                </a:solidFill>
              </a:rPr>
              <a:t>“When I’m playful I use the meridians of longitude and parallels of latitude for a seine, drag the Atlantic Ocean for whales.” 								    </a:t>
            </a:r>
            <a:r>
              <a:rPr lang="en-US" b="1" dirty="0" smtClean="0"/>
              <a:t>– Mark Twain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Life on the Mississippi</a:t>
            </a:r>
          </a:p>
        </p:txBody>
      </p:sp>
      <p:pic>
        <p:nvPicPr>
          <p:cNvPr id="2" name="Picture 1" descr="longitud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2"/>
          <a:stretch/>
        </p:blipFill>
        <p:spPr>
          <a:xfrm>
            <a:off x="585820" y="1115121"/>
            <a:ext cx="3200228" cy="4086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02476" y="1073514"/>
            <a:ext cx="3203302" cy="4123017"/>
            <a:chOff x="4802476" y="1073514"/>
            <a:chExt cx="3203302" cy="4123017"/>
          </a:xfrm>
        </p:grpSpPr>
        <p:pic>
          <p:nvPicPr>
            <p:cNvPr id="8" name="Picture 7" descr="longitude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82"/>
            <a:stretch/>
          </p:blipFill>
          <p:spPr>
            <a:xfrm>
              <a:off x="4802476" y="1110270"/>
              <a:ext cx="3200228" cy="4086261"/>
            </a:xfrm>
            <a:prstGeom prst="rect">
              <a:avLst/>
            </a:prstGeom>
          </p:spPr>
        </p:pic>
        <p:pic>
          <p:nvPicPr>
            <p:cNvPr id="5" name="Picture 4" descr="boss_telescope_space300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00" t="39095" r="24753"/>
            <a:stretch/>
          </p:blipFill>
          <p:spPr>
            <a:xfrm rot="16200000">
              <a:off x="4632768" y="4064336"/>
              <a:ext cx="1221370" cy="85729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868209" y="1073514"/>
              <a:ext cx="277511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 smtClean="0">
                  <a:ln>
                    <a:solidFill>
                      <a:srgbClr val="800000"/>
                    </a:solidFill>
                  </a:ln>
                  <a:solidFill>
                    <a:srgbClr val="80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Papyrus"/>
                  <a:cs typeface="Papyrus"/>
                </a:rPr>
                <a:t>R</a:t>
              </a:r>
              <a:r>
                <a:rPr lang="en-US" sz="4800" dirty="0" smtClean="0">
                  <a:ln>
                    <a:solidFill>
                      <a:srgbClr val="800000"/>
                    </a:solidFill>
                  </a:ln>
                  <a:solidFill>
                    <a:srgbClr val="80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Papyrus"/>
                  <a:cs typeface="Papyrus"/>
                </a:rPr>
                <a:t>edshift</a:t>
              </a:r>
              <a:endParaRPr lang="en-US" sz="4800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pyrus"/>
                <a:cs typeface="Papyrus"/>
              </a:endParaRPr>
            </a:p>
          </p:txBody>
        </p:sp>
        <p:pic>
          <p:nvPicPr>
            <p:cNvPr id="10" name="Picture 9" descr="bigbossbroc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5197" y="2274093"/>
              <a:ext cx="1050581" cy="1233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301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54739D-05F4-F540-9AC5-8D29F39C8C29}" type="slidenum">
              <a:rPr lang="en-US" sz="1400">
                <a:solidFill>
                  <a:schemeClr val="bg1"/>
                </a:solidFill>
              </a:rPr>
              <a:pPr/>
              <a:t>23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0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Cosmic Structure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85775" y="1222375"/>
            <a:ext cx="911542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Galaxy 3D distribution or power spectrum contains information on: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Growth</a:t>
            </a:r>
            <a:r>
              <a:rPr lang="en-US" b="1" dirty="0">
                <a:solidFill>
                  <a:srgbClr val="00279F"/>
                </a:solidFill>
              </a:rPr>
              <a:t> - evolving amplitude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Matter/radiation density, H</a:t>
            </a:r>
            <a:r>
              <a:rPr lang="en-US" b="1" dirty="0">
                <a:solidFill>
                  <a:srgbClr val="00279F"/>
                </a:solidFill>
              </a:rPr>
              <a:t> - peak turnover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Distances</a:t>
            </a:r>
            <a:r>
              <a:rPr lang="en-US" b="1" dirty="0">
                <a:solidFill>
                  <a:srgbClr val="00279F"/>
                </a:solidFill>
              </a:rPr>
              <a:t> - baryon acoustic oscillations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Growth rate</a:t>
            </a:r>
            <a:r>
              <a:rPr lang="en-US" b="1" dirty="0">
                <a:solidFill>
                  <a:srgbClr val="00279F"/>
                </a:solidFill>
              </a:rPr>
              <a:t> - </a:t>
            </a:r>
            <a:r>
              <a:rPr lang="en-US" b="1" dirty="0">
                <a:solidFill>
                  <a:srgbClr val="FF0000"/>
                </a:solidFill>
              </a:rPr>
              <a:t>redshift space distortions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Neutrino mass</a:t>
            </a:r>
            <a:r>
              <a:rPr lang="en-US" b="1" dirty="0">
                <a:solidFill>
                  <a:srgbClr val="00279F"/>
                </a:solidFill>
              </a:rPr>
              <a:t>, non-</a:t>
            </a:r>
            <a:r>
              <a:rPr lang="en-US" b="1" dirty="0" err="1">
                <a:solidFill>
                  <a:srgbClr val="00279F"/>
                </a:solidFill>
              </a:rPr>
              <a:t>Gaussianity</a:t>
            </a:r>
            <a:r>
              <a:rPr lang="en-US" b="1" dirty="0">
                <a:solidFill>
                  <a:srgbClr val="00279F"/>
                </a:solidFill>
              </a:rPr>
              <a:t>, </a:t>
            </a:r>
            <a:r>
              <a:rPr lang="en-US" b="1" dirty="0">
                <a:solidFill>
                  <a:schemeClr val="accent2"/>
                </a:solidFill>
              </a:rPr>
              <a:t>gravity</a:t>
            </a:r>
            <a:r>
              <a:rPr lang="en-US" b="1" dirty="0">
                <a:solidFill>
                  <a:srgbClr val="00279F"/>
                </a:solidFill>
              </a:rPr>
              <a:t>, etc</a:t>
            </a:r>
            <a:r>
              <a:rPr lang="en-US" b="1" dirty="0" smtClean="0">
                <a:solidFill>
                  <a:srgbClr val="00279F"/>
                </a:solidFill>
              </a:rPr>
              <a:t>.</a:t>
            </a:r>
            <a:endParaRPr lang="en-US" b="1" dirty="0">
              <a:solidFill>
                <a:srgbClr val="00279F"/>
              </a:solidFill>
            </a:endParaRPr>
          </a:p>
        </p:txBody>
      </p:sp>
      <p:pic>
        <p:nvPicPr>
          <p:cNvPr id="5427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3" y="5590649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50" y="5586908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68" y="5593577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95" y="5589836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14" y="5586096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6993" y="6591674"/>
            <a:ext cx="483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...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24996" y="5921732"/>
            <a:ext cx="9292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79F"/>
                </a:solidFill>
              </a:rPr>
              <a:t>x</a:t>
            </a:r>
            <a:r>
              <a:rPr lang="en-US" b="1" dirty="0" smtClean="0">
                <a:solidFill>
                  <a:srgbClr val="00279F"/>
                </a:solidFill>
              </a:rPr>
              <a:t>25 </a:t>
            </a:r>
            <a:r>
              <a:rPr lang="en-US" sz="1400" b="1" dirty="0" smtClean="0">
                <a:solidFill>
                  <a:srgbClr val="500093"/>
                </a:solidFill>
              </a:rPr>
              <a:t>(x7 LRG) </a:t>
            </a:r>
            <a:endParaRPr lang="en-US" sz="1400" dirty="0">
              <a:solidFill>
                <a:srgbClr val="50009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C82101-151D-964F-9A67-7E55EC20289D}" type="slidenum">
              <a:rPr lang="en-US" sz="1400">
                <a:solidFill>
                  <a:schemeClr val="bg1"/>
                </a:solidFill>
                <a:cs typeface="Arial" charset="0"/>
              </a:rPr>
              <a:pPr/>
              <a:t>24</a:t>
            </a:fld>
            <a:endParaRPr 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Redshift Space Distortions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8"/>
          <p:cNvSpPr>
            <a:spLocks noChangeArrowheads="1"/>
          </p:cNvSpPr>
          <p:nvPr/>
        </p:nvSpPr>
        <p:spPr bwMode="auto">
          <a:xfrm>
            <a:off x="498475" y="1039813"/>
            <a:ext cx="9102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Redshift space distortions (RSD) map velocity field along line of sight. Gets at </a:t>
            </a:r>
            <a:r>
              <a:rPr lang="en-US" b="1" dirty="0"/>
              <a:t>growth rate </a:t>
            </a:r>
            <a:r>
              <a:rPr lang="en-US" b="1" dirty="0">
                <a:solidFill>
                  <a:srgbClr val="00AE00"/>
                </a:solidFill>
              </a:rPr>
              <a:t>f</a:t>
            </a:r>
            <a:r>
              <a:rPr lang="en-US" b="1" dirty="0">
                <a:solidFill>
                  <a:srgbClr val="00279F"/>
                </a:solidFill>
              </a:rPr>
              <a:t>, one less integral than growth factor (like H </a:t>
            </a:r>
            <a:r>
              <a:rPr lang="en-US" b="1" dirty="0" err="1">
                <a:solidFill>
                  <a:srgbClr val="00279F"/>
                </a:solidFill>
              </a:rPr>
              <a:t>vs</a:t>
            </a:r>
            <a:r>
              <a:rPr lang="en-US" b="1" dirty="0">
                <a:solidFill>
                  <a:srgbClr val="00279F"/>
                </a:solidFill>
              </a:rPr>
              <a:t> d).  </a:t>
            </a:r>
          </a:p>
        </p:txBody>
      </p:sp>
      <p:pic>
        <p:nvPicPr>
          <p:cNvPr id="56324" name="Picture 1" descr="RSDani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774950"/>
            <a:ext cx="3810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12"/>
          <p:cNvSpPr>
            <a:spLocks noChangeArrowheads="1"/>
          </p:cNvSpPr>
          <p:nvPr/>
        </p:nvSpPr>
        <p:spPr bwMode="auto">
          <a:xfrm>
            <a:off x="5610225" y="6442075"/>
            <a:ext cx="154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charset="0"/>
              </a:rPr>
              <a:t>Hume Feldman</a:t>
            </a:r>
            <a:endParaRPr lang="en-US" sz="1600"/>
          </a:p>
        </p:txBody>
      </p:sp>
      <p:sp>
        <p:nvSpPr>
          <p:cNvPr id="3" name="Rectangle 2"/>
          <p:cNvSpPr/>
          <p:nvPr/>
        </p:nvSpPr>
        <p:spPr>
          <a:xfrm>
            <a:off x="1443038" y="2568575"/>
            <a:ext cx="9620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2"/>
                </a:solidFill>
                <a:latin typeface="+mj-lt"/>
              </a:rPr>
              <a:t>Ω</a:t>
            </a:r>
            <a:r>
              <a:rPr lang="en-US" b="1" baseline="-25000" dirty="0" err="1">
                <a:solidFill>
                  <a:schemeClr val="accent2"/>
                </a:solidFill>
              </a:rPr>
              <a:t>m</a:t>
            </a:r>
            <a:r>
              <a:rPr lang="en-US" b="1" baseline="-25000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=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6327" name="Picture 7" descr="fred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686050"/>
            <a:ext cx="2025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3"/>
          <p:cNvSpPr>
            <a:spLocks noChangeArrowheads="1"/>
          </p:cNvSpPr>
          <p:nvPr/>
        </p:nvSpPr>
        <p:spPr bwMode="auto">
          <a:xfrm>
            <a:off x="6884988" y="3335338"/>
            <a:ext cx="27162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gravitational growth index 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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37470EE-07A6-B445-9156-6BF9956932E1}" type="slidenum">
              <a:rPr lang="en-US" sz="1400">
                <a:solidFill>
                  <a:schemeClr val="bg1"/>
                </a:solidFill>
              </a:rPr>
              <a:pPr/>
              <a:t>25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Redshift Space Distortions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Kaiserfor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5" y="1137014"/>
            <a:ext cx="4446023" cy="5285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6384" y="1152920"/>
            <a:ext cx="4050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Kaiser formula </a:t>
            </a:r>
            <a:r>
              <a:rPr lang="en-US" sz="2400" b="1" dirty="0" smtClean="0">
                <a:solidFill>
                  <a:srgbClr val="FF0000"/>
                </a:solidFill>
              </a:rPr>
              <a:t>inaccurate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5478" y="1834041"/>
            <a:ext cx="38657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Even monopole (averaged over RSD) is poor. 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Anisotropic redshift distortion hopeless – </a:t>
            </a:r>
            <a:r>
              <a:rPr lang="en-US" b="1" i="1" dirty="0" smtClean="0">
                <a:solidFill>
                  <a:srgbClr val="FF0000"/>
                </a:solidFill>
              </a:rPr>
              <a:t>without better theory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  <a:endParaRPr lang="en-US" sz="1800" dirty="0">
              <a:latin typeface="+mj-lt"/>
            </a:endParaRPr>
          </a:p>
        </p:txBody>
      </p:sp>
      <p:pic>
        <p:nvPicPr>
          <p:cNvPr id="2" name="Picture 1" descr="KaiserMonopol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2"/>
          <a:stretch/>
        </p:blipFill>
        <p:spPr>
          <a:xfrm>
            <a:off x="817750" y="1805579"/>
            <a:ext cx="4702402" cy="3109079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1919" y="5405321"/>
            <a:ext cx="5086747" cy="1231106"/>
          </a:xfrm>
          <a:prstGeom prst="rect">
            <a:avLst/>
          </a:prstGeom>
          <a:noFill/>
          <a:ln w="1905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500093"/>
                </a:solidFill>
              </a:rPr>
              <a:t>Simulation fitting function     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Kwan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, Lewis Linder 2011 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                       </a:t>
            </a:r>
            <a:r>
              <a:rPr lang="en-US" b="1" dirty="0" smtClean="0">
                <a:solidFill>
                  <a:srgbClr val="500093"/>
                </a:solidFill>
              </a:rPr>
              <a:t>highly </a:t>
            </a:r>
            <a:r>
              <a:rPr lang="en-US" b="1" dirty="0">
                <a:solidFill>
                  <a:srgbClr val="500093"/>
                </a:solidFill>
              </a:rPr>
              <a:t>accurate to higher </a:t>
            </a:r>
            <a:r>
              <a:rPr lang="en-US" b="1" dirty="0">
                <a:solidFill>
                  <a:schemeClr val="accent2"/>
                </a:solidFill>
              </a:rPr>
              <a:t>k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</a:t>
            </a:r>
            <a:r>
              <a:rPr lang="en-US" b="1" dirty="0">
                <a:solidFill>
                  <a:srgbClr val="500093"/>
                </a:solidFill>
              </a:rPr>
              <a:t>.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endParaRPr lang="en-US" sz="2400" b="1" dirty="0">
              <a:solidFill>
                <a:srgbClr val="00279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2066" y="4594252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+mj-lt"/>
              </a:rPr>
              <a:t>k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 (h/</a:t>
            </a:r>
            <a:r>
              <a:rPr lang="en-US" sz="1800" b="1" dirty="0" err="1" smtClean="0">
                <a:solidFill>
                  <a:srgbClr val="000000"/>
                </a:solidFill>
                <a:latin typeface="+mj-lt"/>
              </a:rPr>
              <a:t>Mpc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)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50" y="6865746"/>
            <a:ext cx="5912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+mj-lt"/>
              </a:rPr>
              <a:t>also see Okumura, </a:t>
            </a:r>
            <a:r>
              <a:rPr lang="en-US" sz="1400" b="1" dirty="0" err="1">
                <a:latin typeface="+mj-lt"/>
              </a:rPr>
              <a:t>Seljak</a:t>
            </a:r>
            <a:r>
              <a:rPr lang="en-US" sz="1400" b="1" dirty="0">
                <a:latin typeface="+mj-lt"/>
              </a:rPr>
              <a:t>, McDonald, </a:t>
            </a:r>
            <a:r>
              <a:rPr lang="en-US" sz="1400" b="1" dirty="0" err="1">
                <a:latin typeface="+mj-lt"/>
              </a:rPr>
              <a:t>Desjacques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smtClean="0">
                <a:latin typeface="+mj-lt"/>
              </a:rPr>
              <a:t>2011; Reid &amp; White 2011</a:t>
            </a:r>
            <a:endParaRPr lang="en-US" sz="1400" dirty="0">
              <a:latin typeface="+mj-lt"/>
            </a:endParaRPr>
          </a:p>
        </p:txBody>
      </p:sp>
      <p:pic>
        <p:nvPicPr>
          <p:cNvPr id="12" name="Picture 11" descr="fitKais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13" y="4914658"/>
            <a:ext cx="3003068" cy="24005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30911" y="6653774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k</a:t>
            </a:r>
            <a:r>
              <a:rPr lang="en-US" altLang="ja-JP" b="1" dirty="0">
                <a:solidFill>
                  <a:schemeClr val="accent2"/>
                </a:solidFill>
                <a:sym typeface="Symbol" charset="2"/>
              </a:rPr>
              <a:t>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5689575" y="5851579"/>
            <a:ext cx="926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AE00"/>
                </a:solidFill>
              </a:rPr>
              <a:t>F(k</a:t>
            </a:r>
            <a:r>
              <a:rPr lang="en-US" altLang="ja-JP" sz="2400" b="1" dirty="0" smtClean="0">
                <a:solidFill>
                  <a:schemeClr val="accent2"/>
                </a:solidFill>
                <a:sym typeface="Symbol" charset="2"/>
              </a:rPr>
              <a:t></a:t>
            </a:r>
            <a:r>
              <a:rPr lang="en-US" sz="2400" b="1" dirty="0" smtClean="0">
                <a:solidFill>
                  <a:srgbClr val="00AE00"/>
                </a:solidFill>
              </a:rPr>
              <a:t>)</a:t>
            </a:r>
            <a:endParaRPr lang="en-US" sz="2400" dirty="0">
              <a:solidFill>
                <a:srgbClr val="00AE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3526" y="6839819"/>
            <a:ext cx="327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AE00"/>
                </a:solidFill>
              </a:rPr>
              <a:t>0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909249" y="4827913"/>
            <a:ext cx="54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AE00"/>
                </a:solidFill>
              </a:rPr>
              <a:t>2.5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651488" y="4860192"/>
            <a:ext cx="294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rgbClr val="00279F"/>
                </a:solidFill>
              </a:rPr>
              <a:t>RSD reconstruction   </a:t>
            </a:r>
            <a:r>
              <a:rPr lang="en-US" sz="1800" b="1" dirty="0" err="1" smtClean="0">
                <a:solidFill>
                  <a:schemeClr val="accent2"/>
                </a:solidFill>
              </a:rPr>
              <a:t>P</a:t>
            </a:r>
            <a:r>
              <a:rPr lang="en-US" sz="1800" b="1" baseline="30000" dirty="0" err="1" smtClean="0">
                <a:solidFill>
                  <a:schemeClr val="accent2"/>
                </a:solidFill>
              </a:rPr>
              <a:t>true</a:t>
            </a:r>
            <a:r>
              <a:rPr lang="en-US" sz="1800" b="1" dirty="0" smtClean="0">
                <a:solidFill>
                  <a:schemeClr val="accent2"/>
                </a:solidFill>
              </a:rPr>
              <a:t>(k,</a:t>
            </a:r>
            <a:r>
              <a:rPr lang="en-US" sz="1800" b="1" dirty="0" smtClean="0">
                <a:solidFill>
                  <a:schemeClr val="accent2"/>
                </a:solidFill>
                <a:sym typeface="Symbol" charset="0"/>
              </a:rPr>
              <a:t></a:t>
            </a:r>
            <a:r>
              <a:rPr lang="en-US" sz="1800" b="1" dirty="0" smtClean="0">
                <a:solidFill>
                  <a:schemeClr val="accent2"/>
                </a:solidFill>
              </a:rPr>
              <a:t>)=F(k</a:t>
            </a:r>
            <a:r>
              <a:rPr lang="en-US" sz="1800" b="1" dirty="0" smtClean="0">
                <a:solidFill>
                  <a:schemeClr val="accent2"/>
                </a:solidFill>
                <a:sym typeface="Symbol" charset="0"/>
              </a:rPr>
              <a:t></a:t>
            </a:r>
            <a:r>
              <a:rPr lang="en-US" sz="1800" b="1" dirty="0" smtClean="0">
                <a:solidFill>
                  <a:schemeClr val="accent2"/>
                </a:solidFill>
              </a:rPr>
              <a:t>) </a:t>
            </a:r>
            <a:r>
              <a:rPr lang="en-US" sz="1800" b="1" dirty="0" err="1" smtClean="0">
                <a:solidFill>
                  <a:schemeClr val="accent2"/>
                </a:solidFill>
              </a:rPr>
              <a:t>P</a:t>
            </a:r>
            <a:r>
              <a:rPr lang="en-US" sz="1800" b="1" baseline="30000" dirty="0" err="1" smtClean="0">
                <a:solidFill>
                  <a:schemeClr val="accent2"/>
                </a:solidFill>
              </a:rPr>
              <a:t>form</a:t>
            </a:r>
            <a:r>
              <a:rPr lang="en-US" sz="1800" b="1" dirty="0" smtClean="0">
                <a:solidFill>
                  <a:schemeClr val="accent2"/>
                </a:solidFill>
              </a:rPr>
              <a:t>(</a:t>
            </a:r>
            <a:r>
              <a:rPr lang="en-US" sz="1800" b="1" dirty="0">
                <a:solidFill>
                  <a:schemeClr val="accent2"/>
                </a:solidFill>
              </a:rPr>
              <a:t>k,</a:t>
            </a:r>
            <a:r>
              <a:rPr lang="en-US" sz="1800" b="1" dirty="0">
                <a:solidFill>
                  <a:schemeClr val="accent2"/>
                </a:solidFill>
                <a:sym typeface="Symbol" charset="0"/>
              </a:rPr>
              <a:t></a:t>
            </a:r>
            <a:r>
              <a:rPr lang="en-US" sz="1800" b="1" dirty="0" smtClean="0">
                <a:solidFill>
                  <a:schemeClr val="accent2"/>
                </a:solidFill>
              </a:rPr>
              <a:t>)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4011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1570875" y="126521"/>
            <a:ext cx="5718152" cy="6823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53" tIns="48326" rIns="96653" bIns="48326">
            <a:spAutoFit/>
          </a:bodyPr>
          <a:lstStyle/>
          <a:p>
            <a:r>
              <a:rPr lang="en-US" sz="3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Redshift Space Distortions</a:t>
            </a:r>
            <a:endParaRPr lang="en-US" sz="38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Arial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29742" y="1028450"/>
            <a:ext cx="8256187" cy="52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61" tIns="48331" rIns="96661" bIns="48331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Reconstruction function works great! 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2" name="Picture 1" descr="Julianak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90" y="1562321"/>
            <a:ext cx="5188210" cy="3365063"/>
          </a:xfrm>
          <a:prstGeom prst="rect">
            <a:avLst/>
          </a:prstGeom>
        </p:spPr>
      </p:pic>
      <p:pic>
        <p:nvPicPr>
          <p:cNvPr id="3" name="Picture 2" descr="JulianaLow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0" y="5140547"/>
            <a:ext cx="3218447" cy="2059566"/>
          </a:xfrm>
          <a:prstGeom prst="rect">
            <a:avLst/>
          </a:prstGeom>
        </p:spPr>
      </p:pic>
      <p:pic>
        <p:nvPicPr>
          <p:cNvPr id="4" name="Picture 3" descr="JulianaHigh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60" y="5142320"/>
            <a:ext cx="3155040" cy="2041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201" y="1994939"/>
            <a:ext cx="431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P</a:t>
            </a:r>
            <a:r>
              <a:rPr lang="en-US" b="1" baseline="30000" dirty="0" err="1">
                <a:solidFill>
                  <a:schemeClr val="accent2"/>
                </a:solidFill>
              </a:rPr>
              <a:t>true</a:t>
            </a:r>
            <a:r>
              <a:rPr lang="en-US" b="1" dirty="0">
                <a:solidFill>
                  <a:schemeClr val="accent2"/>
                </a:solidFill>
              </a:rPr>
              <a:t>(k,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</a:t>
            </a:r>
            <a:r>
              <a:rPr lang="en-US" b="1" dirty="0">
                <a:solidFill>
                  <a:schemeClr val="accent2"/>
                </a:solidFill>
              </a:rPr>
              <a:t>)=F(k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</a:t>
            </a:r>
            <a:r>
              <a:rPr lang="en-US" b="1" dirty="0">
                <a:solidFill>
                  <a:schemeClr val="accent2"/>
                </a:solidFill>
              </a:rPr>
              <a:t>) </a:t>
            </a:r>
            <a:r>
              <a:rPr lang="en-US" b="1" dirty="0" err="1">
                <a:solidFill>
                  <a:schemeClr val="accent2"/>
                </a:solidFill>
              </a:rPr>
              <a:t>P</a:t>
            </a:r>
            <a:r>
              <a:rPr lang="en-US" b="1" baseline="30000" dirty="0" err="1">
                <a:solidFill>
                  <a:schemeClr val="accent2"/>
                </a:solidFill>
              </a:rPr>
              <a:t>form</a:t>
            </a:r>
            <a:r>
              <a:rPr lang="en-US" b="1" dirty="0">
                <a:solidFill>
                  <a:schemeClr val="accent2"/>
                </a:solidFill>
              </a:rPr>
              <a:t>(k,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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2442" y="4534974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k</a:t>
            </a:r>
            <a:r>
              <a:rPr lang="en-US" b="1" dirty="0">
                <a:sym typeface="Symbol" charset="0"/>
              </a:rPr>
              <a:t></a:t>
            </a:r>
            <a:endParaRPr lang="en-US" dirty="0"/>
          </a:p>
        </p:txBody>
      </p:sp>
      <p:pic>
        <p:nvPicPr>
          <p:cNvPr id="7" name="Picture 6" descr="JulianaRecon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" y="3655185"/>
            <a:ext cx="4737680" cy="4004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52800" y="5593323"/>
            <a:ext cx="29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Also for different z and halos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207264" y="2640027"/>
            <a:ext cx="24781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+mj-lt"/>
              </a:rPr>
              <a:t>Kwan, Lewis, Linder </a:t>
            </a:r>
            <a:r>
              <a:rPr lang="en-US" sz="1600" b="1" dirty="0" smtClean="0">
                <a:latin typeface="+mj-lt"/>
              </a:rPr>
              <a:t>2012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5640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093632-62CD-564D-BA40-8669292C4696}" type="slidenum">
              <a:rPr lang="en-US" sz="1400">
                <a:solidFill>
                  <a:schemeClr val="bg1"/>
                </a:solidFill>
              </a:rPr>
              <a:pPr/>
              <a:t>27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CMB Probes of Acceleration</a:t>
            </a: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4025900" y="3344863"/>
            <a:ext cx="50784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Post-recombination,     peaks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</a:t>
            </a:r>
            <a:r>
              <a:rPr lang="en-US" b="1" dirty="0">
                <a:solidFill>
                  <a:srgbClr val="00279F"/>
                </a:solidFill>
                <a:sym typeface="Wingdings" charset="0"/>
              </a:rPr>
              <a:t> </a:t>
            </a:r>
            <a:r>
              <a:rPr lang="en-US" b="1" dirty="0">
                <a:solidFill>
                  <a:srgbClr val="00279F"/>
                </a:solidFill>
              </a:rPr>
              <a:t>left and adds ISW.  Pre-recombination,       peaks </a:t>
            </a:r>
            <a:r>
              <a:rPr lang="en-US" b="1" dirty="0">
                <a:solidFill>
                  <a:srgbClr val="00AE00"/>
                </a:solidFill>
                <a:sym typeface="Wingdings" charset="0"/>
              </a:rPr>
              <a:t></a:t>
            </a:r>
            <a:r>
              <a:rPr lang="en-US" b="1" dirty="0">
                <a:solidFill>
                  <a:srgbClr val="00279F"/>
                </a:solidFill>
                <a:sym typeface="Wingdings" charset="0"/>
              </a:rPr>
              <a:t> </a:t>
            </a:r>
            <a:r>
              <a:rPr lang="en-US" b="1" dirty="0">
                <a:solidFill>
                  <a:srgbClr val="00279F"/>
                </a:solidFill>
              </a:rPr>
              <a:t>right and adds SW. </a:t>
            </a:r>
            <a:endParaRPr lang="en-US" sz="2400" b="1" dirty="0">
              <a:solidFill>
                <a:srgbClr val="00279F"/>
              </a:solidFill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544513" y="2400300"/>
            <a:ext cx="4256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Effect of 0.1 e-fold of acceleration</a:t>
            </a:r>
            <a:endParaRPr lang="en-US" sz="1800" b="1" baseline="-25000"/>
          </a:p>
        </p:txBody>
      </p:sp>
      <p:pic>
        <p:nvPicPr>
          <p:cNvPr id="67589" name="Picture 7" descr="allCl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794000"/>
            <a:ext cx="32353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3671888" y="6009114"/>
            <a:ext cx="5819775" cy="83026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Current acceleration unique within last factor 100,000 of cosmic expansion!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1562100" y="6977063"/>
            <a:ext cx="2044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charset="0"/>
                <a:sym typeface="Wingdings" charset="0"/>
              </a:rPr>
              <a:t>Linder &amp; Smith 2010</a:t>
            </a:r>
            <a:endParaRPr lang="en-US" sz="1600">
              <a:latin typeface="Times New Roman" charset="0"/>
            </a:endParaRPr>
          </a:p>
        </p:txBody>
      </p:sp>
      <p:sp>
        <p:nvSpPr>
          <p:cNvPr id="67592" name="Rectangle 3"/>
          <p:cNvSpPr>
            <a:spLocks noChangeArrowheads="1"/>
          </p:cNvSpPr>
          <p:nvPr/>
        </p:nvSpPr>
        <p:spPr bwMode="auto">
          <a:xfrm>
            <a:off x="485775" y="1033463"/>
            <a:ext cx="91154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79F"/>
                </a:solidFill>
              </a:rPr>
              <a:t>How well do we really know the standard picture of radiation domination </a:t>
            </a:r>
            <a:r>
              <a:rPr lang="en-US" sz="2400" b="1">
                <a:solidFill>
                  <a:srgbClr val="00279F"/>
                </a:solidFill>
                <a:sym typeface="Wingdings" charset="0"/>
              </a:rPr>
              <a:t> matter domination  dark energy domination?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Maybe acceleration is occasional.  </a:t>
            </a:r>
            <a:r>
              <a:rPr lang="en-US" sz="2400" b="1">
                <a:solidFill>
                  <a:srgbClr val="00279F"/>
                </a:solidFill>
                <a:sym typeface="Wingdings" charset="0"/>
              </a:rPr>
              <a:t>(Solve coincidence)</a:t>
            </a:r>
            <a:endParaRPr lang="en-US" b="1">
              <a:solidFill>
                <a:srgbClr val="00279F"/>
              </a:solidFill>
              <a:sym typeface="Wingding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79135F-C6C0-2446-891A-A0E24ACEA64F}" type="slidenum">
              <a:rPr lang="en-US" sz="1400">
                <a:solidFill>
                  <a:schemeClr val="bg1"/>
                </a:solidFill>
              </a:rPr>
              <a:pPr/>
              <a:t>28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Speed of Dark</a:t>
            </a: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495300" y="957263"/>
            <a:ext cx="91059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Current constraints on </a:t>
            </a:r>
            <a:r>
              <a:rPr lang="en-US" b="1">
                <a:solidFill>
                  <a:schemeClr val="accent2"/>
                </a:solidFill>
              </a:rPr>
              <a:t>c</a:t>
            </a:r>
            <a:r>
              <a:rPr lang="en-US" b="1" baseline="-25000">
                <a:solidFill>
                  <a:schemeClr val="accent2"/>
                </a:solidFill>
              </a:rPr>
              <a:t>s</a:t>
            </a:r>
            <a:r>
              <a:rPr lang="en-US" b="1">
                <a:solidFill>
                  <a:srgbClr val="00279F"/>
                </a:solidFill>
              </a:rPr>
              <a:t> using CMB (WMAP5),  CMB × gal (2MASS,SDSS,NVSS), gal (SDSS).  </a:t>
            </a:r>
          </a:p>
        </p:txBody>
      </p:sp>
      <p:pic>
        <p:nvPicPr>
          <p:cNvPr id="65540" name="Picture 5" descr="cEDEcurr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50243"/>
          <a:stretch>
            <a:fillRect/>
          </a:stretch>
        </p:blipFill>
        <p:spPr bwMode="auto">
          <a:xfrm>
            <a:off x="1004888" y="2192338"/>
            <a:ext cx="36210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95300" y="5919788"/>
            <a:ext cx="62912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Best fit Ω</a:t>
            </a:r>
            <a:r>
              <a:rPr lang="en-US" b="1" baseline="-25000">
                <a:solidFill>
                  <a:srgbClr val="00279F"/>
                </a:solidFill>
              </a:rPr>
              <a:t>e</a:t>
            </a:r>
            <a:r>
              <a:rPr lang="en-US" b="1">
                <a:solidFill>
                  <a:srgbClr val="00279F"/>
                </a:solidFill>
              </a:rPr>
              <a:t>=0.02, c</a:t>
            </a:r>
            <a:r>
              <a:rPr lang="en-US" b="1" baseline="-25000">
                <a:solidFill>
                  <a:srgbClr val="00279F"/>
                </a:solidFill>
              </a:rPr>
              <a:t>s</a:t>
            </a:r>
            <a:r>
              <a:rPr lang="en-US" b="1">
                <a:solidFill>
                  <a:srgbClr val="00279F"/>
                </a:solidFill>
              </a:rPr>
              <a:t>=0.04, w</a:t>
            </a:r>
            <a:r>
              <a:rPr lang="en-US" b="1" baseline="-25000">
                <a:solidFill>
                  <a:srgbClr val="00279F"/>
                </a:solidFill>
              </a:rPr>
              <a:t>0</a:t>
            </a:r>
            <a:r>
              <a:rPr lang="en-US" b="1">
                <a:solidFill>
                  <a:srgbClr val="00279F"/>
                </a:solidFill>
              </a:rPr>
              <a:t>=-0.95 but consistent with </a:t>
            </a:r>
            <a:r>
              <a:rPr lang="en-US" b="1">
                <a:solidFill>
                  <a:srgbClr val="00279F"/>
                </a:solidFill>
                <a:sym typeface="Symbol" charset="0"/>
              </a:rPr>
              <a:t></a:t>
            </a:r>
            <a:r>
              <a:rPr lang="en-US" b="1">
                <a:solidFill>
                  <a:srgbClr val="00279F"/>
                </a:solidFill>
              </a:rPr>
              <a:t> within 68% cl. 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1576388" y="2263775"/>
            <a:ext cx="25892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charset="0"/>
              </a:rPr>
              <a:t>de Putter, Huterer, Linder 2010</a:t>
            </a:r>
            <a:endParaRPr lang="en-US" sz="1400">
              <a:latin typeface="Times New Roman" charset="0"/>
            </a:endParaRPr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4283075" y="5065713"/>
            <a:ext cx="40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79F"/>
                </a:solidFill>
                <a:latin typeface="Zapf Dingbats" charset="0"/>
                <a:cs typeface="Zapf Dingbats" charset="0"/>
              </a:rPr>
              <a:t>★</a:t>
            </a:r>
            <a:endParaRPr lang="en-US" sz="2000"/>
          </a:p>
        </p:txBody>
      </p:sp>
      <p:pic>
        <p:nvPicPr>
          <p:cNvPr id="65544" name="Picture 1" descr="Oevsmn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7" y="2852738"/>
            <a:ext cx="436086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Rectangle 3"/>
          <p:cNvSpPr>
            <a:spLocks noChangeArrowheads="1"/>
          </p:cNvSpPr>
          <p:nvPr/>
        </p:nvSpPr>
        <p:spPr bwMode="auto">
          <a:xfrm>
            <a:off x="7064375" y="2938463"/>
            <a:ext cx="2298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Times New Roman" charset="0"/>
              </a:rPr>
              <a:t>Calabrese++ 2011</a:t>
            </a:r>
            <a:endParaRPr lang="en-US" sz="1600"/>
          </a:p>
        </p:txBody>
      </p:sp>
      <p:sp>
        <p:nvSpPr>
          <p:cNvPr id="65546" name="Rectangle 4"/>
          <p:cNvSpPr>
            <a:spLocks noChangeArrowheads="1"/>
          </p:cNvSpPr>
          <p:nvPr/>
        </p:nvSpPr>
        <p:spPr bwMode="auto">
          <a:xfrm>
            <a:off x="5922962" y="2090358"/>
            <a:ext cx="3678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F6600"/>
                </a:solidFill>
              </a:rPr>
              <a:t>Future constraints  from Planck or </a:t>
            </a:r>
            <a:r>
              <a:rPr lang="en-US" sz="2400" b="1" i="1" dirty="0" err="1">
                <a:solidFill>
                  <a:srgbClr val="FF6600"/>
                </a:solidFill>
              </a:rPr>
              <a:t>CMBpol</a:t>
            </a:r>
            <a:r>
              <a:rPr lang="en-US" sz="2400" b="1" i="1" dirty="0">
                <a:solidFill>
                  <a:srgbClr val="FF6600"/>
                </a:solidFill>
              </a:rPr>
              <a:t> </a:t>
            </a:r>
            <a:endParaRPr lang="en-US" sz="2400" i="1" dirty="0">
              <a:solidFill>
                <a:srgbClr val="FF66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8256" y="5895821"/>
            <a:ext cx="2512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/>
              <a:t>“Early, Cold, or Stressed DE”        </a:t>
            </a:r>
            <a:r>
              <a:rPr lang="en-US" sz="1400" b="1" dirty="0" smtClean="0"/>
              <a:t>cf. generalized DE Hu 1998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E425C2-5E55-CC4C-BED8-F1D5815E0463}" type="slidenum">
              <a:rPr lang="en-US" sz="1400">
                <a:solidFill>
                  <a:schemeClr val="bg1"/>
                </a:solidFill>
                <a:cs typeface="Arial" charset="0"/>
              </a:rPr>
              <a:pPr/>
              <a:t>29</a:t>
            </a:fld>
            <a:endParaRPr 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CMB Lensing</a:t>
            </a:r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495300" y="984250"/>
            <a:ext cx="9105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CMB as a source pattern for weak lensing.      Probes z~1-5 effects, e.g. </a:t>
            </a:r>
            <a:r>
              <a:rPr lang="en-US" b="1">
                <a:solidFill>
                  <a:schemeClr val="accent2"/>
                </a:solidFill>
              </a:rPr>
              <a:t>neutrino masses </a:t>
            </a:r>
            <a:r>
              <a:rPr lang="en-US" b="1">
                <a:solidFill>
                  <a:srgbClr val="00279F"/>
                </a:solidFill>
              </a:rPr>
              <a:t>and  </a:t>
            </a:r>
            <a:r>
              <a:rPr lang="en-US" b="1">
                <a:solidFill>
                  <a:srgbClr val="00AE00"/>
                </a:solidFill>
              </a:rPr>
              <a:t>early dark energy</a:t>
            </a:r>
            <a:r>
              <a:rPr lang="en-US" b="1">
                <a:solidFill>
                  <a:srgbClr val="00279F"/>
                </a:solidFill>
              </a:rPr>
              <a:t>. </a:t>
            </a:r>
            <a:endParaRPr lang="en-US" sz="2400" b="1">
              <a:solidFill>
                <a:srgbClr val="00279F"/>
              </a:solidFill>
            </a:endParaRPr>
          </a:p>
        </p:txBody>
      </p:sp>
      <p:pic>
        <p:nvPicPr>
          <p:cNvPr id="78852" name="Picture 5" descr="mnu_OmL_l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r="4305" b="2341"/>
          <a:stretch>
            <a:fillRect/>
          </a:stretch>
        </p:blipFill>
        <p:spPr bwMode="auto">
          <a:xfrm>
            <a:off x="123825" y="2460625"/>
            <a:ext cx="494665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10"/>
          <p:cNvSpPr>
            <a:spLocks noChangeArrowheads="1"/>
          </p:cNvSpPr>
          <p:nvPr/>
        </p:nvSpPr>
        <p:spPr bwMode="auto">
          <a:xfrm>
            <a:off x="5135563" y="5075543"/>
            <a:ext cx="303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Times New Roman" charset="0"/>
              </a:rPr>
              <a:t>de Putter, Zahn, Linder 2009</a:t>
            </a:r>
            <a:endParaRPr lang="en-US" sz="1800" dirty="0">
              <a:latin typeface="Times New Roman" charset="0"/>
            </a:endParaRPr>
          </a:p>
        </p:txBody>
      </p:sp>
      <p:pic>
        <p:nvPicPr>
          <p:cNvPr id="78854" name="Picture 4" descr="tab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160713"/>
            <a:ext cx="43815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Rectangle 1"/>
          <p:cNvSpPr>
            <a:spLocks noChangeArrowheads="1"/>
          </p:cNvSpPr>
          <p:nvPr/>
        </p:nvSpPr>
        <p:spPr bwMode="auto">
          <a:xfrm>
            <a:off x="5860388" y="5803900"/>
            <a:ext cx="37408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79F"/>
                </a:solidFill>
              </a:rPr>
              <a:t>SPT/ACT </a:t>
            </a:r>
            <a:r>
              <a:rPr lang="en-US" sz="2400" b="1" dirty="0">
                <a:solidFill>
                  <a:srgbClr val="00279F"/>
                </a:solidFill>
              </a:rPr>
              <a:t>gets </a:t>
            </a:r>
            <a:r>
              <a:rPr lang="en-US" sz="2400" b="1" dirty="0" smtClean="0">
                <a:solidFill>
                  <a:schemeClr val="accent2"/>
                </a:solidFill>
              </a:rPr>
              <a:t>8/3.2</a:t>
            </a:r>
            <a:r>
              <a:rPr lang="en-US" sz="2400" b="1" i="1" dirty="0" smtClean="0">
                <a:solidFill>
                  <a:srgbClr val="00AE00"/>
                </a:solidFill>
                <a:latin typeface="Times New Roman" charset="0"/>
              </a:rPr>
              <a:t>σ</a:t>
            </a:r>
            <a:r>
              <a:rPr lang="en-US" sz="2400" b="1" dirty="0" smtClean="0">
                <a:solidFill>
                  <a:srgbClr val="00279F"/>
                </a:solidFill>
              </a:rPr>
              <a:t> </a:t>
            </a:r>
            <a:r>
              <a:rPr lang="en-US" sz="2400" b="1" dirty="0">
                <a:solidFill>
                  <a:srgbClr val="00279F"/>
                </a:solidFill>
              </a:rPr>
              <a:t>for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</a:t>
            </a:r>
            <a:r>
              <a:rPr lang="en-US" sz="2400" b="1" dirty="0">
                <a:solidFill>
                  <a:srgbClr val="00279F"/>
                </a:solidFill>
              </a:rPr>
              <a:t> from CMB lensing. </a:t>
            </a:r>
            <a:r>
              <a:rPr lang="en-US" sz="2400" b="1" dirty="0" smtClean="0">
                <a:solidFill>
                  <a:srgbClr val="00279F"/>
                </a:solidFill>
              </a:rPr>
              <a:t>  </a:t>
            </a:r>
            <a:r>
              <a:rPr lang="en-US" sz="1800" b="1" dirty="0" smtClean="0">
                <a:latin typeface="Times New Roman" charset="0"/>
              </a:rPr>
              <a:t>van </a:t>
            </a:r>
            <a:r>
              <a:rPr lang="en-US" sz="1800" b="1" dirty="0" err="1" smtClean="0">
                <a:latin typeface="Times New Roman" charset="0"/>
              </a:rPr>
              <a:t>Engelen</a:t>
            </a:r>
            <a:r>
              <a:rPr lang="en-US" sz="1800" b="1" dirty="0" smtClean="0">
                <a:latin typeface="Times New Roman" charset="0"/>
              </a:rPr>
              <a:t>+ 2012, </a:t>
            </a:r>
            <a:r>
              <a:rPr lang="en-US" sz="1800" b="1" dirty="0">
                <a:latin typeface="Times New Roman" charset="0"/>
              </a:rPr>
              <a:t>Sherwin+ </a:t>
            </a:r>
            <a:r>
              <a:rPr lang="en-US" sz="1800" b="1" dirty="0" smtClean="0">
                <a:latin typeface="Times New Roman" charset="0"/>
              </a:rPr>
              <a:t>2011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1DAFC8-59B0-6342-9018-CE551D3997E8}" type="slidenum">
              <a:rPr lang="en-US" sz="1400">
                <a:solidFill>
                  <a:schemeClr val="bg1"/>
                </a:solidFill>
              </a:rPr>
              <a:pPr/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43682" name="Rectangle 2"/>
          <p:cNvSpPr>
            <a:spLocks noChangeArrowheads="1"/>
          </p:cNvSpPr>
          <p:nvPr/>
        </p:nvSpPr>
        <p:spPr bwMode="auto">
          <a:xfrm>
            <a:off x="2336800" y="141288"/>
            <a:ext cx="44862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Mapping Our History</a:t>
            </a:r>
          </a:p>
        </p:txBody>
      </p:sp>
      <p:pic>
        <p:nvPicPr>
          <p:cNvPr id="19459" name="Picture 3" descr="treer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28289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684" name="Text Box 4"/>
          <p:cNvSpPr txBox="1">
            <a:spLocks noChangeArrowheads="1"/>
          </p:cNvSpPr>
          <p:nvPr/>
        </p:nvSpPr>
        <p:spPr bwMode="auto">
          <a:xfrm>
            <a:off x="2879725" y="2357438"/>
            <a:ext cx="36131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/>
              <a:t>The subtle slowing down and speeding up of the expansion, of distances with time: </a:t>
            </a:r>
            <a:r>
              <a:rPr lang="en-US" sz="2500" b="1">
                <a:solidFill>
                  <a:schemeClr val="accent2"/>
                </a:solidFill>
              </a:rPr>
              <a:t>a(t)</a:t>
            </a:r>
            <a:r>
              <a:rPr lang="en-US" sz="2500" b="1"/>
              <a:t>, maps out cosmic history like tree rings map out the Earth</a:t>
            </a:r>
            <a:r>
              <a:rPr lang="ja-JP" altLang="en-US" sz="2500" b="1"/>
              <a:t>’</a:t>
            </a:r>
            <a:r>
              <a:rPr lang="en-US" altLang="ja-JP" sz="2500" b="1"/>
              <a:t>s climate history.</a:t>
            </a:r>
            <a:endParaRPr lang="en-US" sz="19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61138" y="1120775"/>
            <a:ext cx="3052762" cy="5868988"/>
            <a:chOff x="4133" y="706"/>
            <a:chExt cx="1923" cy="3697"/>
          </a:xfrm>
        </p:grpSpPr>
        <p:pic>
          <p:nvPicPr>
            <p:cNvPr id="19462" name="Picture 6" descr="treebigba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5" t="5783" r="39383" b="7230"/>
            <a:stretch>
              <a:fillRect/>
            </a:stretch>
          </p:blipFill>
          <p:spPr bwMode="auto">
            <a:xfrm>
              <a:off x="4133" y="706"/>
              <a:ext cx="1877" cy="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5594" y="3789"/>
              <a:ext cx="46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661" tIns="48331" rIns="96661" bIns="48331">
              <a:spAutoFit/>
            </a:bodyPr>
            <a:lstStyle/>
            <a:p>
              <a:pPr defTabSz="966788">
                <a:spcBef>
                  <a:spcPct val="0"/>
                </a:spcBef>
              </a:pPr>
              <a:r>
                <a:rPr lang="en-US" sz="1700">
                  <a:latin typeface="Times New Roman" charset="0"/>
                </a:rPr>
                <a:t>STScI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6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eallbol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" r="4789" b="809"/>
          <a:stretch/>
        </p:blipFill>
        <p:spPr>
          <a:xfrm>
            <a:off x="4832221" y="2477979"/>
            <a:ext cx="4569668" cy="4563612"/>
          </a:xfrm>
          <a:prstGeom prst="rect">
            <a:avLst/>
          </a:prstGeom>
        </p:spPr>
      </p:pic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Dawn’s Early Light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11879" y="984409"/>
            <a:ext cx="90789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Ground based experiments (</a:t>
            </a:r>
            <a:r>
              <a:rPr lang="en-US" b="1" dirty="0" err="1" smtClean="0">
                <a:solidFill>
                  <a:srgbClr val="00279F"/>
                </a:solidFill>
              </a:rPr>
              <a:t>ACTpol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dirty="0" err="1" smtClean="0">
                <a:solidFill>
                  <a:srgbClr val="00279F"/>
                </a:solidFill>
              </a:rPr>
              <a:t>Polarbear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dirty="0" err="1" smtClean="0">
                <a:solidFill>
                  <a:srgbClr val="00279F"/>
                </a:solidFill>
              </a:rPr>
              <a:t>SPTpol</a:t>
            </a:r>
            <a:r>
              <a:rPr lang="en-US" b="1" dirty="0" smtClean="0">
                <a:solidFill>
                  <a:srgbClr val="00279F"/>
                </a:solidFill>
              </a:rPr>
              <a:t>) are doing CMB lensing </a:t>
            </a:r>
            <a:r>
              <a:rPr lang="en-US" b="1" i="1" dirty="0" smtClean="0">
                <a:solidFill>
                  <a:srgbClr val="00279F"/>
                </a:solidFill>
              </a:rPr>
              <a:t>now</a:t>
            </a:r>
            <a:r>
              <a:rPr lang="en-US" b="1" dirty="0" smtClean="0">
                <a:solidFill>
                  <a:srgbClr val="00279F"/>
                </a:solidFill>
              </a:rPr>
              <a:t>.  This changes the DE probe landscape. </a:t>
            </a:r>
          </a:p>
        </p:txBody>
      </p:sp>
      <p:pic>
        <p:nvPicPr>
          <p:cNvPr id="2" name="Picture 1" descr="cmbgros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" r="4102"/>
          <a:stretch/>
        </p:blipFill>
        <p:spPr>
          <a:xfrm>
            <a:off x="89573" y="2498254"/>
            <a:ext cx="4615393" cy="4586062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979132" y="6873038"/>
            <a:ext cx="205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Times New Roman" charset="0"/>
              </a:rPr>
              <a:t>Das &amp; Linder 2012</a:t>
            </a:r>
            <a:endParaRPr lang="en-US" sz="1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9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31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8214" y="191313"/>
            <a:ext cx="7795571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5 Year Realization (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Cosmology 2017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4188" y="1057275"/>
            <a:ext cx="9117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79F"/>
                </a:solidFill>
              </a:rPr>
              <a:t>Supernovae (SN) ~ DES ; Galaxy Clustering (PK) ~ BOSS</a:t>
            </a:r>
            <a:r>
              <a:rPr lang="en-US" sz="2400" b="1" dirty="0">
                <a:solidFill>
                  <a:srgbClr val="00279F"/>
                </a:solidFill>
              </a:rPr>
              <a:t> </a:t>
            </a:r>
            <a:r>
              <a:rPr lang="en-US" sz="2400" b="1" dirty="0" smtClean="0">
                <a:solidFill>
                  <a:srgbClr val="00279F"/>
                </a:solidFill>
              </a:rPr>
              <a:t>[Weak Lensing (WL) ~ DES ; Strong Lensing (SL) ~ HST?</a:t>
            </a:r>
          </a:p>
        </p:txBody>
      </p:sp>
      <p:pic>
        <p:nvPicPr>
          <p:cNvPr id="2" name="Picture 1" descr="compares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r="4744"/>
          <a:stretch/>
        </p:blipFill>
        <p:spPr>
          <a:xfrm>
            <a:off x="143715" y="2061060"/>
            <a:ext cx="4541994" cy="4584374"/>
          </a:xfrm>
          <a:prstGeom prst="rect">
            <a:avLst/>
          </a:prstGeom>
        </p:spPr>
      </p:pic>
      <p:pic>
        <p:nvPicPr>
          <p:cNvPr id="3" name="Picture 2" descr="mnugam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r="4601"/>
          <a:stretch/>
        </p:blipFill>
        <p:spPr>
          <a:xfrm>
            <a:off x="4817453" y="2061060"/>
            <a:ext cx="4544592" cy="4580132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15058" y="6671572"/>
            <a:ext cx="7739092" cy="461665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Strong program in place, but also easy to do better!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03462" y="1787436"/>
            <a:ext cx="83353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SN: Linder; PK: Das, Linder; CMB: Das</a:t>
            </a:r>
            <a:r>
              <a:rPr lang="en-US" sz="1600" b="1" dirty="0">
                <a:latin typeface="Times New Roman" charset="0"/>
              </a:rPr>
              <a:t>;</a:t>
            </a:r>
            <a:r>
              <a:rPr lang="en-US" sz="1600" b="1" dirty="0" smtClean="0">
                <a:latin typeface="Times New Roman" charset="0"/>
              </a:rPr>
              <a:t> WL: Das, de Putter, Linder, Nakajima; SL: Linder </a:t>
            </a:r>
            <a:endParaRPr lang="en-US" sz="16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94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32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Ideas/Trends/Lessons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4188" y="1057275"/>
            <a:ext cx="907891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Very much a program</a:t>
            </a:r>
            <a:r>
              <a:rPr lang="en-US" b="1" dirty="0" smtClean="0">
                <a:solidFill>
                  <a:srgbClr val="00279F"/>
                </a:solidFill>
              </a:rPr>
              <a:t>: multiple, diverse surveys. </a:t>
            </a:r>
            <a:r>
              <a:rPr lang="en-US" b="1" dirty="0" smtClean="0">
                <a:solidFill>
                  <a:srgbClr val="00AE00"/>
                </a:solidFill>
              </a:rPr>
              <a:t>Ground CMB </a:t>
            </a:r>
            <a:r>
              <a:rPr lang="en-US" b="1" dirty="0" smtClean="0">
                <a:solidFill>
                  <a:srgbClr val="00279F"/>
                </a:solidFill>
              </a:rPr>
              <a:t>adds +67% (</a:t>
            </a:r>
            <a:r>
              <a:rPr lang="en-US" b="1" dirty="0" err="1" smtClean="0">
                <a:solidFill>
                  <a:srgbClr val="00279F"/>
                </a:solidFill>
              </a:rPr>
              <a:t>FOM</a:t>
            </a:r>
            <a:r>
              <a:rPr lang="en-US" b="1" i="1" dirty="0" err="1" smtClean="0">
                <a:solidFill>
                  <a:srgbClr val="00279F"/>
                </a:solidFill>
              </a:rPr>
              <a:t>w</a:t>
            </a:r>
            <a:r>
              <a:rPr lang="en-US" b="1" dirty="0" smtClean="0">
                <a:solidFill>
                  <a:srgbClr val="00279F"/>
                </a:solidFill>
              </a:rPr>
              <a:t>), +134% (</a:t>
            </a:r>
            <a:r>
              <a:rPr lang="en-US" b="1" dirty="0" err="1" smtClean="0">
                <a:solidFill>
                  <a:srgbClr val="00279F"/>
                </a:solidFill>
              </a:rPr>
              <a:t>FOM</a:t>
            </a:r>
            <a:r>
              <a:rPr lang="en-US" b="1" dirty="0" err="1" smtClean="0">
                <a:solidFill>
                  <a:srgbClr val="00279F"/>
                </a:solidFill>
                <a:latin typeface="+mj-lt"/>
              </a:rPr>
              <a:t>ν</a:t>
            </a:r>
            <a:r>
              <a:rPr lang="en-US" b="1" dirty="0" smtClean="0">
                <a:solidFill>
                  <a:srgbClr val="00279F"/>
                </a:solidFill>
              </a:rPr>
              <a:t>).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Strong program in place + </a:t>
            </a:r>
            <a:r>
              <a:rPr lang="en-US" b="1" dirty="0" smtClean="0">
                <a:solidFill>
                  <a:srgbClr val="FF0000"/>
                </a:solidFill>
              </a:rPr>
              <a:t>easy improvements exist</a:t>
            </a:r>
            <a:r>
              <a:rPr lang="en-US" b="1" dirty="0" smtClean="0">
                <a:solidFill>
                  <a:srgbClr val="00279F"/>
                </a:solidFill>
              </a:rPr>
              <a:t>!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Lensing time delays </a:t>
            </a:r>
            <a:r>
              <a:rPr lang="en-US" b="1" dirty="0" smtClean="0">
                <a:solidFill>
                  <a:srgbClr val="00279F"/>
                </a:solidFill>
              </a:rPr>
              <a:t>improve FOM by </a:t>
            </a:r>
            <a:r>
              <a:rPr lang="en-US" b="1" dirty="0" smtClean="0">
                <a:solidFill>
                  <a:srgbClr val="00AE00"/>
                </a:solidFill>
              </a:rPr>
              <a:t>32%</a:t>
            </a:r>
            <a:r>
              <a:rPr lang="en-US" b="1" dirty="0" smtClean="0">
                <a:solidFill>
                  <a:srgbClr val="00279F"/>
                </a:solidFill>
              </a:rPr>
              <a:t>, cost 150-230 HST orbits. </a:t>
            </a:r>
          </a:p>
          <a:p>
            <a:r>
              <a:rPr lang="en-US" b="1" dirty="0" smtClean="0">
                <a:solidFill>
                  <a:srgbClr val="00AE00"/>
                </a:solidFill>
              </a:rPr>
              <a:t>Enhanced low z SN </a:t>
            </a:r>
            <a:r>
              <a:rPr lang="en-US" b="1" dirty="0" smtClean="0">
                <a:solidFill>
                  <a:srgbClr val="00279F"/>
                </a:solidFill>
              </a:rPr>
              <a:t>(300 with </a:t>
            </a:r>
            <a:r>
              <a:rPr lang="en-US" b="1" dirty="0" err="1" smtClean="0">
                <a:solidFill>
                  <a:srgbClr val="00279F"/>
                </a:solidFill>
              </a:rPr>
              <a:t>dm</a:t>
            </a:r>
            <a:r>
              <a:rPr lang="en-US" b="1" dirty="0" smtClean="0">
                <a:solidFill>
                  <a:srgbClr val="00279F"/>
                </a:solidFill>
              </a:rPr>
              <a:t>=0.008) improve FOM by </a:t>
            </a:r>
            <a:r>
              <a:rPr lang="en-US" b="1" dirty="0" smtClean="0">
                <a:solidFill>
                  <a:srgbClr val="00AE00"/>
                </a:solidFill>
              </a:rPr>
              <a:t>26%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If </a:t>
            </a:r>
            <a:r>
              <a:rPr lang="en-US" b="1" dirty="0" smtClean="0">
                <a:solidFill>
                  <a:schemeClr val="accent2"/>
                </a:solidFill>
              </a:rPr>
              <a:t>weak lensing </a:t>
            </a:r>
            <a:r>
              <a:rPr lang="en-US" b="1" dirty="0" smtClean="0">
                <a:solidFill>
                  <a:srgbClr val="00279F"/>
                </a:solidFill>
              </a:rPr>
              <a:t>falters, we can still learn a lot.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Must be realistic: </a:t>
            </a:r>
            <a:r>
              <a:rPr lang="en-US" b="1" dirty="0" smtClean="0">
                <a:solidFill>
                  <a:srgbClr val="FF0000"/>
                </a:solidFill>
              </a:rPr>
              <a:t>fixing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  <a:r>
              <a:rPr lang="en-US" b="1" dirty="0" err="1" smtClean="0">
                <a:solidFill>
                  <a:srgbClr val="00AE00"/>
                </a:solidFill>
              </a:rPr>
              <a:t>m</a:t>
            </a:r>
            <a:r>
              <a:rPr lang="en-US" b="1" baseline="-25000" dirty="0" err="1">
                <a:solidFill>
                  <a:srgbClr val="00AE00"/>
                </a:solidFill>
                <a:latin typeface="+mj-lt"/>
              </a:rPr>
              <a:t>ν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dirty="0" smtClean="0">
                <a:solidFill>
                  <a:schemeClr val="accent2"/>
                </a:solidFill>
                <a:sym typeface="Symbol" charset="0"/>
              </a:rPr>
              <a:t></a:t>
            </a:r>
            <a:r>
              <a:rPr lang="en-US" b="1" dirty="0" smtClean="0">
                <a:solidFill>
                  <a:srgbClr val="00279F"/>
                </a:solidFill>
              </a:rPr>
              <a:t> projects FOM x 2.77!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Can learn </a:t>
            </a:r>
            <a:r>
              <a:rPr lang="en-US" b="1" i="1" dirty="0" err="1" smtClean="0">
                <a:solidFill>
                  <a:srgbClr val="00AE00"/>
                </a:solidFill>
                <a:latin typeface="Times New Roman" charset="0"/>
              </a:rPr>
              <a:t>σ</a:t>
            </a:r>
            <a:r>
              <a:rPr lang="en-US" b="1" dirty="0" smtClean="0">
                <a:solidFill>
                  <a:srgbClr val="00AE00"/>
                </a:solidFill>
              </a:rPr>
              <a:t>(</a:t>
            </a:r>
            <a:r>
              <a:rPr lang="en-US" b="1" dirty="0" err="1" smtClean="0">
                <a:solidFill>
                  <a:srgbClr val="00AE00"/>
                </a:solidFill>
              </a:rPr>
              <a:t>w</a:t>
            </a:r>
            <a:r>
              <a:rPr lang="en-US" b="1" baseline="-25000" dirty="0" err="1" smtClean="0">
                <a:solidFill>
                  <a:srgbClr val="00AE00"/>
                </a:solidFill>
              </a:rPr>
              <a:t>a</a:t>
            </a:r>
            <a:r>
              <a:rPr lang="en-US" b="1" dirty="0" smtClean="0">
                <a:solidFill>
                  <a:srgbClr val="00AE00"/>
                </a:solidFill>
              </a:rPr>
              <a:t>)=0.25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i="1" dirty="0" err="1">
                <a:solidFill>
                  <a:srgbClr val="00AE00"/>
                </a:solidFill>
                <a:latin typeface="Times New Roman" charset="0"/>
              </a:rPr>
              <a:t>σ</a:t>
            </a:r>
            <a:r>
              <a:rPr lang="en-US" b="1" dirty="0" smtClean="0">
                <a:solidFill>
                  <a:srgbClr val="00AE00"/>
                </a:solidFill>
              </a:rPr>
              <a:t>(</a:t>
            </a:r>
            <a:r>
              <a:rPr lang="en-US" b="1" dirty="0" err="1">
                <a:solidFill>
                  <a:srgbClr val="00AE00"/>
                </a:solidFill>
              </a:rPr>
              <a:t>m</a:t>
            </a:r>
            <a:r>
              <a:rPr lang="en-US" b="1" baseline="-25000" dirty="0" err="1">
                <a:solidFill>
                  <a:srgbClr val="00AE00"/>
                </a:solidFill>
                <a:latin typeface="+mj-lt"/>
              </a:rPr>
              <a:t>ν</a:t>
            </a:r>
            <a:r>
              <a:rPr lang="en-US" b="1" dirty="0" smtClean="0">
                <a:solidFill>
                  <a:srgbClr val="00AE00"/>
                </a:solidFill>
              </a:rPr>
              <a:t>)=0.055 </a:t>
            </a:r>
            <a:r>
              <a:rPr lang="en-US" b="1" dirty="0" err="1" smtClean="0">
                <a:solidFill>
                  <a:srgbClr val="00AE00"/>
                </a:solidFill>
              </a:rPr>
              <a:t>eV</a:t>
            </a:r>
            <a:r>
              <a:rPr lang="en-US" b="1" dirty="0" smtClean="0">
                <a:solidFill>
                  <a:srgbClr val="00AE00"/>
                </a:solidFill>
              </a:rPr>
              <a:t> </a:t>
            </a:r>
            <a:r>
              <a:rPr lang="en-US" b="1" dirty="0" smtClean="0">
                <a:solidFill>
                  <a:srgbClr val="00279F"/>
                </a:solidFill>
              </a:rPr>
              <a:t>by 2017. </a:t>
            </a:r>
          </a:p>
        </p:txBody>
      </p:sp>
    </p:spTree>
    <p:extLst>
      <p:ext uri="{BB962C8B-B14F-4D97-AF65-F5344CB8AC3E}">
        <p14:creationId xmlns:p14="http://schemas.microsoft.com/office/powerpoint/2010/main" val="2109126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FA9668-AFFF-DA4B-ADE7-7E1B78A0A089}" type="slidenum">
              <a:rPr lang="en-US" sz="1400">
                <a:solidFill>
                  <a:schemeClr val="bg1"/>
                </a:solidFill>
              </a:rPr>
              <a:pPr/>
              <a:t>33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90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60425" y="177800"/>
            <a:ext cx="6808788" cy="554038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Summary</a:t>
            </a:r>
            <a:endParaRPr lang="en-US" sz="4300" b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85775" y="955675"/>
            <a:ext cx="911542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/>
              <a:t>Much progress made</a:t>
            </a:r>
            <a:r>
              <a:rPr lang="en-US" b="1" dirty="0" smtClean="0">
                <a:solidFill>
                  <a:srgbClr val="00279F"/>
                </a:solidFill>
              </a:rPr>
              <a:t>: ruling out quintessence trackers, &lt;w&gt;~-1, robust GR tests/extensions.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Dark energy is </a:t>
            </a:r>
            <a:r>
              <a:rPr lang="en-US" b="1" dirty="0" smtClean="0">
                <a:solidFill>
                  <a:srgbClr val="FF0000"/>
                </a:solidFill>
              </a:rPr>
              <a:t>not the search for one number </a:t>
            </a:r>
            <a:r>
              <a:rPr lang="en-US" b="1" dirty="0" smtClean="0">
                <a:solidFill>
                  <a:srgbClr val="00279F"/>
                </a:solidFill>
              </a:rPr>
              <a:t>“w”. Explore </a:t>
            </a:r>
            <a:r>
              <a:rPr lang="en-US" b="1" dirty="0" smtClean="0">
                <a:solidFill>
                  <a:schemeClr val="accent2"/>
                </a:solidFill>
              </a:rPr>
              <a:t>dynamics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dirty="0" smtClean="0">
                <a:solidFill>
                  <a:srgbClr val="00AE00"/>
                </a:solidFill>
              </a:rPr>
              <a:t>degrees of freedom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dirty="0" smtClean="0">
                <a:solidFill>
                  <a:srgbClr val="00AE00"/>
                </a:solidFill>
              </a:rPr>
              <a:t>persistence</a:t>
            </a:r>
            <a:r>
              <a:rPr lang="en-US" b="1" dirty="0" smtClean="0">
                <a:solidFill>
                  <a:srgbClr val="00279F"/>
                </a:solidFill>
              </a:rPr>
              <a:t>.</a:t>
            </a:r>
            <a:endParaRPr lang="en-US" b="1" dirty="0"/>
          </a:p>
          <a:p>
            <a:r>
              <a:rPr lang="en-US" b="1" dirty="0" smtClean="0">
                <a:solidFill>
                  <a:srgbClr val="500093"/>
                </a:solidFill>
              </a:rPr>
              <a:t>Gravity and particle physics informing DE models.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CMB polarization, mass power spectrum, (lensing time delays) are important </a:t>
            </a:r>
            <a:r>
              <a:rPr lang="en-US" b="1" dirty="0" smtClean="0"/>
              <a:t>upcoming probes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Complementary probes: very </a:t>
            </a:r>
            <a:r>
              <a:rPr lang="en-US" b="1" dirty="0">
                <a:solidFill>
                  <a:srgbClr val="00279F"/>
                </a:solidFill>
              </a:rPr>
              <a:t>much a </a:t>
            </a:r>
            <a:r>
              <a:rPr lang="en-US" b="1" dirty="0" smtClean="0">
                <a:solidFill>
                  <a:srgbClr val="FF0000"/>
                </a:solidFill>
              </a:rPr>
              <a:t>program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  <a:r>
              <a:rPr lang="en-US" b="1" dirty="0" smtClean="0">
                <a:solidFill>
                  <a:srgbClr val="500093"/>
                </a:solidFill>
              </a:rPr>
              <a:t>Theory</a:t>
            </a:r>
            <a:r>
              <a:rPr lang="en-US" b="1" dirty="0">
                <a:solidFill>
                  <a:srgbClr val="500093"/>
                </a:solidFill>
              </a:rPr>
              <a:t>/</a:t>
            </a:r>
            <a:r>
              <a:rPr lang="en-US" b="1" dirty="0" smtClean="0">
                <a:solidFill>
                  <a:srgbClr val="500093"/>
                </a:solidFill>
              </a:rPr>
              <a:t>simulate/observe </a:t>
            </a:r>
            <a:r>
              <a:rPr lang="en-US" b="1" dirty="0">
                <a:solidFill>
                  <a:srgbClr val="500093"/>
                </a:solidFill>
              </a:rPr>
              <a:t>equal weighting essential.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Data in </a:t>
            </a:r>
            <a:r>
              <a:rPr lang="en-US" b="1" dirty="0" smtClean="0"/>
              <a:t>next 5 years </a:t>
            </a:r>
            <a:r>
              <a:rPr lang="en-US" b="1" dirty="0" smtClean="0">
                <a:solidFill>
                  <a:srgbClr val="00279F"/>
                </a:solidFill>
              </a:rPr>
              <a:t>has us closing </a:t>
            </a:r>
            <a:r>
              <a:rPr lang="en-US" b="1" smtClean="0">
                <a:solidFill>
                  <a:srgbClr val="00279F"/>
                </a:solidFill>
              </a:rPr>
              <a:t>in on our </a:t>
            </a:r>
            <a:r>
              <a:rPr lang="en-US" b="1" dirty="0" smtClean="0">
                <a:solidFill>
                  <a:srgbClr val="00279F"/>
                </a:solidFill>
              </a:rPr>
              <a:t>chase of cosmic acceleration.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4DAFFE-6237-314F-A56E-AF7B860DE2DA}" type="slidenum">
              <a:rPr lang="en-US" sz="140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86200" y="3327400"/>
            <a:ext cx="1803400" cy="3590925"/>
            <a:chOff x="2448" y="2096"/>
            <a:chExt cx="1136" cy="2262"/>
          </a:xfrm>
        </p:grpSpPr>
        <p:grpSp>
          <p:nvGrpSpPr>
            <p:cNvPr id="21532" name="Group 3"/>
            <p:cNvGrpSpPr>
              <a:grpSpLocks/>
            </p:cNvGrpSpPr>
            <p:nvPr/>
          </p:nvGrpSpPr>
          <p:grpSpPr bwMode="auto">
            <a:xfrm>
              <a:off x="2448" y="2096"/>
              <a:ext cx="1136" cy="1913"/>
              <a:chOff x="2448" y="2096"/>
              <a:chExt cx="1136" cy="1913"/>
            </a:xfrm>
          </p:grpSpPr>
          <p:grpSp>
            <p:nvGrpSpPr>
              <p:cNvPr id="21534" name="Group 4"/>
              <p:cNvGrpSpPr>
                <a:grpSpLocks/>
              </p:cNvGrpSpPr>
              <p:nvPr/>
            </p:nvGrpSpPr>
            <p:grpSpPr bwMode="auto">
              <a:xfrm>
                <a:off x="2448" y="2096"/>
                <a:ext cx="1136" cy="1913"/>
                <a:chOff x="2504" y="2096"/>
                <a:chExt cx="1136" cy="1912"/>
              </a:xfrm>
            </p:grpSpPr>
            <p:sp>
              <p:nvSpPr>
                <p:cNvPr id="21537" name="Rectangle 5"/>
                <p:cNvSpPr>
                  <a:spLocks noChangeArrowheads="1"/>
                </p:cNvSpPr>
                <p:nvPr/>
              </p:nvSpPr>
              <p:spPr bwMode="auto">
                <a:xfrm>
                  <a:off x="2504" y="2096"/>
                  <a:ext cx="1136" cy="1912"/>
                </a:xfrm>
                <a:prstGeom prst="rect">
                  <a:avLst/>
                </a:prstGeom>
                <a:solidFill>
                  <a:srgbClr val="00279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38" name="Line 6"/>
                <p:cNvSpPr>
                  <a:spLocks noChangeShapeType="1"/>
                </p:cNvSpPr>
                <p:nvPr/>
              </p:nvSpPr>
              <p:spPr bwMode="auto">
                <a:xfrm>
                  <a:off x="2504" y="3312"/>
                  <a:ext cx="113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39" name="Rectangle 7"/>
                <p:cNvSpPr>
                  <a:spLocks noChangeArrowheads="1"/>
                </p:cNvSpPr>
                <p:nvPr/>
              </p:nvSpPr>
              <p:spPr bwMode="auto">
                <a:xfrm>
                  <a:off x="2504" y="2104"/>
                  <a:ext cx="1136" cy="12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535" name="Text Box 8"/>
              <p:cNvSpPr txBox="1">
                <a:spLocks noChangeArrowheads="1"/>
              </p:cNvSpPr>
              <p:nvPr/>
            </p:nvSpPr>
            <p:spPr bwMode="auto">
              <a:xfrm>
                <a:off x="2657" y="3561"/>
                <a:ext cx="8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2" rIns="91424" bIns="45712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1">
                    <a:solidFill>
                      <a:schemeClr val="hlink"/>
                    </a:solidFill>
                  </a:rPr>
                  <a:t>Matter</a:t>
                </a:r>
              </a:p>
            </p:txBody>
          </p:sp>
          <p:sp>
            <p:nvSpPr>
              <p:cNvPr id="21536" name="Rectangle 9"/>
              <p:cNvSpPr>
                <a:spLocks noChangeArrowheads="1"/>
              </p:cNvSpPr>
              <p:nvPr/>
            </p:nvSpPr>
            <p:spPr bwMode="auto">
              <a:xfrm>
                <a:off x="2632" y="2473"/>
                <a:ext cx="77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2" rIns="91424" bIns="45712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DDFA64"/>
                    </a:solidFill>
                  </a:rPr>
                  <a:t>Dark energy</a:t>
                </a:r>
              </a:p>
            </p:txBody>
          </p:sp>
        </p:grpSp>
        <p:sp>
          <p:nvSpPr>
            <p:cNvPr id="21533" name="Text Box 10"/>
            <p:cNvSpPr txBox="1">
              <a:spLocks noChangeArrowheads="1"/>
            </p:cNvSpPr>
            <p:nvPr/>
          </p:nvSpPr>
          <p:spPr bwMode="auto">
            <a:xfrm>
              <a:off x="2592" y="4041"/>
              <a:ext cx="89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4" tIns="45712" rIns="91424" bIns="45712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700" b="1"/>
                <a:t>Today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867400" y="3327400"/>
            <a:ext cx="1803400" cy="3565525"/>
            <a:chOff x="3696" y="2096"/>
            <a:chExt cx="1136" cy="2245"/>
          </a:xfrm>
        </p:grpSpPr>
        <p:grpSp>
          <p:nvGrpSpPr>
            <p:cNvPr id="21527" name="Group 12"/>
            <p:cNvGrpSpPr>
              <a:grpSpLocks/>
            </p:cNvGrpSpPr>
            <p:nvPr/>
          </p:nvGrpSpPr>
          <p:grpSpPr bwMode="auto">
            <a:xfrm>
              <a:off x="3696" y="2096"/>
              <a:ext cx="1136" cy="1912"/>
              <a:chOff x="3696" y="2096"/>
              <a:chExt cx="1136" cy="1912"/>
            </a:xfrm>
          </p:grpSpPr>
          <p:sp>
            <p:nvSpPr>
              <p:cNvPr id="21529" name="Rectangle 13"/>
              <p:cNvSpPr>
                <a:spLocks noChangeArrowheads="1"/>
              </p:cNvSpPr>
              <p:nvPr/>
            </p:nvSpPr>
            <p:spPr bwMode="auto">
              <a:xfrm>
                <a:off x="3696" y="2096"/>
                <a:ext cx="1136" cy="1912"/>
              </a:xfrm>
              <a:prstGeom prst="rect">
                <a:avLst/>
              </a:prstGeom>
              <a:solidFill>
                <a:srgbClr val="00279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4" tIns="45712" rIns="91424" bIns="45712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Line 14"/>
              <p:cNvSpPr>
                <a:spLocks noChangeShapeType="1"/>
              </p:cNvSpPr>
              <p:nvPr/>
            </p:nvSpPr>
            <p:spPr bwMode="auto">
              <a:xfrm>
                <a:off x="3696" y="3312"/>
                <a:ext cx="1136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24" tIns="45712" rIns="91424" bIns="45712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1" name="Rectangle 15"/>
              <p:cNvSpPr>
                <a:spLocks noChangeArrowheads="1"/>
              </p:cNvSpPr>
              <p:nvPr/>
            </p:nvSpPr>
            <p:spPr bwMode="auto">
              <a:xfrm>
                <a:off x="3696" y="2104"/>
                <a:ext cx="1136" cy="170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2" rIns="91424" bIns="45712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8" name="Rectangle 16"/>
            <p:cNvSpPr>
              <a:spLocks noChangeArrowheads="1"/>
            </p:cNvSpPr>
            <p:nvPr/>
          </p:nvSpPr>
          <p:spPr bwMode="auto">
            <a:xfrm>
              <a:off x="3916" y="4053"/>
              <a:ext cx="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Size=2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7797800" y="3327400"/>
            <a:ext cx="1803400" cy="3570288"/>
            <a:chOff x="4912" y="2096"/>
            <a:chExt cx="1136" cy="2248"/>
          </a:xfrm>
        </p:grpSpPr>
        <p:grpSp>
          <p:nvGrpSpPr>
            <p:cNvPr id="21522" name="Group 18"/>
            <p:cNvGrpSpPr>
              <a:grpSpLocks/>
            </p:cNvGrpSpPr>
            <p:nvPr/>
          </p:nvGrpSpPr>
          <p:grpSpPr bwMode="auto">
            <a:xfrm>
              <a:off x="4912" y="2096"/>
              <a:ext cx="1136" cy="1912"/>
              <a:chOff x="4912" y="2096"/>
              <a:chExt cx="1136" cy="1912"/>
            </a:xfrm>
          </p:grpSpPr>
          <p:sp>
            <p:nvSpPr>
              <p:cNvPr id="21524" name="Rectangle 19"/>
              <p:cNvSpPr>
                <a:spLocks noChangeArrowheads="1"/>
              </p:cNvSpPr>
              <p:nvPr/>
            </p:nvSpPr>
            <p:spPr bwMode="auto">
              <a:xfrm>
                <a:off x="4912" y="2096"/>
                <a:ext cx="1136" cy="1912"/>
              </a:xfrm>
              <a:prstGeom prst="rect">
                <a:avLst/>
              </a:prstGeom>
              <a:solidFill>
                <a:srgbClr val="00279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4" tIns="45712" rIns="91424" bIns="45712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5" name="Line 20"/>
              <p:cNvSpPr>
                <a:spLocks noChangeShapeType="1"/>
              </p:cNvSpPr>
              <p:nvPr/>
            </p:nvSpPr>
            <p:spPr bwMode="auto">
              <a:xfrm>
                <a:off x="4912" y="3312"/>
                <a:ext cx="1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24" tIns="45712" rIns="91424" bIns="45712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6" name="Rectangle 21"/>
              <p:cNvSpPr>
                <a:spLocks noChangeArrowheads="1"/>
              </p:cNvSpPr>
              <p:nvPr/>
            </p:nvSpPr>
            <p:spPr bwMode="auto">
              <a:xfrm>
                <a:off x="4912" y="2104"/>
                <a:ext cx="1136" cy="18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2" rIns="91424" bIns="45712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3" name="Rectangle 22"/>
            <p:cNvSpPr>
              <a:spLocks noChangeArrowheads="1"/>
            </p:cNvSpPr>
            <p:nvPr/>
          </p:nvSpPr>
          <p:spPr bwMode="auto">
            <a:xfrm>
              <a:off x="5161" y="4056"/>
              <a:ext cx="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Size=4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917700" y="3341688"/>
            <a:ext cx="1803400" cy="3556000"/>
            <a:chOff x="1208" y="2104"/>
            <a:chExt cx="1136" cy="2240"/>
          </a:xfrm>
        </p:grpSpPr>
        <p:grpSp>
          <p:nvGrpSpPr>
            <p:cNvPr id="21518" name="Group 24"/>
            <p:cNvGrpSpPr>
              <a:grpSpLocks/>
            </p:cNvGrpSpPr>
            <p:nvPr/>
          </p:nvGrpSpPr>
          <p:grpSpPr bwMode="auto">
            <a:xfrm>
              <a:off x="1208" y="2104"/>
              <a:ext cx="1136" cy="1912"/>
              <a:chOff x="1208" y="2104"/>
              <a:chExt cx="1136" cy="1912"/>
            </a:xfrm>
          </p:grpSpPr>
          <p:sp>
            <p:nvSpPr>
              <p:cNvPr id="21520" name="Rectangle 25"/>
              <p:cNvSpPr>
                <a:spLocks noChangeArrowheads="1"/>
              </p:cNvSpPr>
              <p:nvPr/>
            </p:nvSpPr>
            <p:spPr bwMode="auto">
              <a:xfrm>
                <a:off x="1208" y="2104"/>
                <a:ext cx="1136" cy="1912"/>
              </a:xfrm>
              <a:prstGeom prst="rect">
                <a:avLst/>
              </a:prstGeom>
              <a:solidFill>
                <a:srgbClr val="00279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4" tIns="45712" rIns="91424" bIns="45712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1" name="Rectangle 26"/>
              <p:cNvSpPr>
                <a:spLocks noChangeArrowheads="1"/>
              </p:cNvSpPr>
              <p:nvPr/>
            </p:nvSpPr>
            <p:spPr bwMode="auto">
              <a:xfrm>
                <a:off x="1208" y="2112"/>
                <a:ext cx="1136" cy="47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2" rIns="91424" bIns="45712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19" name="Rectangle 27"/>
            <p:cNvSpPr>
              <a:spLocks noChangeArrowheads="1"/>
            </p:cNvSpPr>
            <p:nvPr/>
          </p:nvSpPr>
          <p:spPr bwMode="auto">
            <a:xfrm>
              <a:off x="1344" y="4056"/>
              <a:ext cx="8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Size=1/2</a:t>
              </a:r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0" y="3341688"/>
            <a:ext cx="1803400" cy="3556000"/>
            <a:chOff x="0" y="2104"/>
            <a:chExt cx="1136" cy="2240"/>
          </a:xfrm>
        </p:grpSpPr>
        <p:grpSp>
          <p:nvGrpSpPr>
            <p:cNvPr id="21514" name="Group 29"/>
            <p:cNvGrpSpPr>
              <a:grpSpLocks/>
            </p:cNvGrpSpPr>
            <p:nvPr/>
          </p:nvGrpSpPr>
          <p:grpSpPr bwMode="auto">
            <a:xfrm>
              <a:off x="0" y="2104"/>
              <a:ext cx="1136" cy="1912"/>
              <a:chOff x="0" y="2104"/>
              <a:chExt cx="1136" cy="1912"/>
            </a:xfrm>
          </p:grpSpPr>
          <p:sp>
            <p:nvSpPr>
              <p:cNvPr id="21516" name="Rectangle 30"/>
              <p:cNvSpPr>
                <a:spLocks noChangeArrowheads="1"/>
              </p:cNvSpPr>
              <p:nvPr/>
            </p:nvSpPr>
            <p:spPr bwMode="auto">
              <a:xfrm>
                <a:off x="0" y="2104"/>
                <a:ext cx="1136" cy="1912"/>
              </a:xfrm>
              <a:prstGeom prst="rect">
                <a:avLst/>
              </a:prstGeom>
              <a:solidFill>
                <a:srgbClr val="00279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4" tIns="45712" rIns="91424" bIns="45712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17" name="Rectangle 31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1136" cy="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2" rIns="91424" bIns="45712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15" name="Rectangle 32"/>
            <p:cNvSpPr>
              <a:spLocks noChangeArrowheads="1"/>
            </p:cNvSpPr>
            <p:nvPr/>
          </p:nvSpPr>
          <p:spPr bwMode="auto">
            <a:xfrm>
              <a:off x="169" y="4056"/>
              <a:ext cx="8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Size=1/4</a:t>
              </a:r>
            </a:p>
          </p:txBody>
        </p:sp>
      </p:grpSp>
      <p:sp>
        <p:nvSpPr>
          <p:cNvPr id="3063841" name="Rectangle 33"/>
          <p:cNvSpPr>
            <a:spLocks noChangeArrowheads="1"/>
          </p:cNvSpPr>
          <p:nvPr/>
        </p:nvSpPr>
        <p:spPr bwMode="auto">
          <a:xfrm>
            <a:off x="596900" y="1236663"/>
            <a:ext cx="8813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We cannot calculate the vacuum energy to within 10</a:t>
            </a:r>
            <a:r>
              <a:rPr lang="en-US" b="1" baseline="30000">
                <a:solidFill>
                  <a:srgbClr val="00279F"/>
                </a:solidFill>
              </a:rPr>
              <a:t>120</a:t>
            </a:r>
            <a:r>
              <a:rPr lang="en-US" b="1">
                <a:solidFill>
                  <a:srgbClr val="00279F"/>
                </a:solidFill>
              </a:rPr>
              <a:t>.</a:t>
            </a:r>
            <a:r>
              <a:rPr lang="en-US" b="1">
                <a:solidFill>
                  <a:schemeClr val="hlink"/>
                </a:solidFill>
              </a:rPr>
              <a:t>  But it gets worse:</a:t>
            </a:r>
            <a:r>
              <a:rPr lang="en-US" b="1">
                <a:solidFill>
                  <a:srgbClr val="00279F"/>
                </a:solidFill>
              </a:rPr>
              <a:t> Think of the energy in </a:t>
            </a:r>
            <a:r>
              <a:rPr lang="en-US" b="1">
                <a:solidFill>
                  <a:schemeClr val="accent2"/>
                </a:solidFill>
                <a:sym typeface="Symbol" charset="0"/>
              </a:rPr>
              <a:t></a:t>
            </a:r>
            <a:r>
              <a:rPr lang="en-US" b="1">
                <a:solidFill>
                  <a:srgbClr val="00279F"/>
                </a:solidFill>
              </a:rPr>
              <a:t> as the level of the quantum </a:t>
            </a:r>
            <a:r>
              <a:rPr lang="ja-JP" altLang="en-US" b="1">
                <a:solidFill>
                  <a:srgbClr val="00279F"/>
                </a:solidFill>
              </a:rPr>
              <a:t>“</a:t>
            </a:r>
            <a:r>
              <a:rPr lang="en-US" altLang="ja-JP" b="1">
                <a:solidFill>
                  <a:srgbClr val="00279F"/>
                </a:solidFill>
              </a:rPr>
              <a:t>sea</a:t>
            </a:r>
            <a:r>
              <a:rPr lang="ja-JP" altLang="en-US" b="1">
                <a:solidFill>
                  <a:srgbClr val="00279F"/>
                </a:solidFill>
              </a:rPr>
              <a:t>”</a:t>
            </a:r>
            <a:r>
              <a:rPr lang="en-US" altLang="ja-JP" b="1">
                <a:solidFill>
                  <a:srgbClr val="00279F"/>
                </a:solidFill>
              </a:rPr>
              <a:t>.  At most times in history, matter is either drowned or dry. </a:t>
            </a:r>
            <a:endParaRPr lang="en-US" b="1">
              <a:solidFill>
                <a:srgbClr val="00279F"/>
              </a:solidFill>
            </a:endParaRPr>
          </a:p>
        </p:txBody>
      </p:sp>
      <p:sp>
        <p:nvSpPr>
          <p:cNvPr id="3063842" name="Rectangle 34"/>
          <p:cNvSpPr>
            <a:spLocks noGrp="1" noChangeArrowheads="1"/>
          </p:cNvSpPr>
          <p:nvPr>
            <p:ph type="title"/>
          </p:nvPr>
        </p:nvSpPr>
        <p:spPr>
          <a:xfrm>
            <a:off x="1922463" y="169863"/>
            <a:ext cx="4751387" cy="468312"/>
          </a:xfrm>
        </p:spPr>
        <p:txBody>
          <a:bodyPr/>
          <a:lstStyle/>
          <a:p>
            <a:pPr>
              <a:defRPr/>
            </a:pPr>
            <a:r>
              <a:rPr lang="en-US" sz="3800">
                <a:latin typeface="Times New Roman" charset="0"/>
                <a:ea typeface="ＭＳ Ｐゴシック" charset="0"/>
                <a:cs typeface="ＭＳ Ｐゴシック" charset="0"/>
              </a:rPr>
              <a:t>Cosmic Coincidence</a:t>
            </a:r>
            <a:endParaRPr lang="en-US" sz="4300" b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3843" name="Rectangle 35"/>
          <p:cNvSpPr>
            <a:spLocks noChangeArrowheads="1"/>
          </p:cNvSpPr>
          <p:nvPr/>
        </p:nvSpPr>
        <p:spPr bwMode="auto">
          <a:xfrm>
            <a:off x="542925" y="1030288"/>
            <a:ext cx="88138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Why not just settle for a cosmological constant 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</a:t>
            </a:r>
            <a:r>
              <a:rPr lang="en-US" b="1" dirty="0">
                <a:solidFill>
                  <a:srgbClr val="00279F"/>
                </a:solidFill>
              </a:rPr>
              <a:t>? </a:t>
            </a:r>
          </a:p>
          <a:p>
            <a:r>
              <a:rPr lang="en-US" b="1" dirty="0" smtClean="0">
                <a:solidFill>
                  <a:schemeClr val="hlink"/>
                </a:solidFill>
                <a:sym typeface="Symbol" charset="0"/>
              </a:rPr>
              <a:t> </a:t>
            </a:r>
            <a:r>
              <a:rPr lang="en-US" b="1" dirty="0" smtClean="0">
                <a:solidFill>
                  <a:srgbClr val="00279F"/>
                </a:solidFill>
              </a:rPr>
              <a:t>For </a:t>
            </a:r>
            <a:r>
              <a:rPr lang="en-US" b="1" dirty="0">
                <a:solidFill>
                  <a:srgbClr val="00279F"/>
                </a:solidFill>
              </a:rPr>
              <a:t>90 years we have tried to understand why 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</a:t>
            </a:r>
            <a:r>
              <a:rPr lang="en-US" b="1" dirty="0">
                <a:solidFill>
                  <a:srgbClr val="00279F"/>
                </a:solidFill>
              </a:rPr>
              <a:t> is at least </a:t>
            </a:r>
            <a:r>
              <a:rPr lang="en-US" b="1" dirty="0">
                <a:solidFill>
                  <a:schemeClr val="accent2"/>
                </a:solidFill>
              </a:rPr>
              <a:t>10</a:t>
            </a:r>
            <a:r>
              <a:rPr lang="en-US" b="1" baseline="30000" dirty="0">
                <a:solidFill>
                  <a:schemeClr val="accent2"/>
                </a:solidFill>
              </a:rPr>
              <a:t>120</a:t>
            </a:r>
            <a:r>
              <a:rPr lang="en-US" b="1" dirty="0">
                <a:solidFill>
                  <a:srgbClr val="00279F"/>
                </a:solidFill>
              </a:rPr>
              <a:t> times smaller than we would expect – </a:t>
            </a:r>
            <a:r>
              <a:rPr lang="en-US" b="1" i="1" dirty="0">
                <a:solidFill>
                  <a:srgbClr val="500093"/>
                </a:solidFill>
              </a:rPr>
              <a:t>and failed</a:t>
            </a:r>
            <a:r>
              <a:rPr lang="en-US" b="1" dirty="0">
                <a:solidFill>
                  <a:srgbClr val="00279F"/>
                </a:solidFill>
              </a:rPr>
              <a:t>. </a:t>
            </a:r>
          </a:p>
          <a:p>
            <a:r>
              <a:rPr lang="en-US" b="1" dirty="0" smtClean="0">
                <a:solidFill>
                  <a:schemeClr val="hlink"/>
                </a:solidFill>
                <a:sym typeface="Symbol" charset="0"/>
              </a:rPr>
              <a:t> </a:t>
            </a:r>
            <a:r>
              <a:rPr lang="en-US" b="1" dirty="0" smtClean="0">
                <a:solidFill>
                  <a:srgbClr val="00279F"/>
                </a:solidFill>
              </a:rPr>
              <a:t>We </a:t>
            </a:r>
            <a:r>
              <a:rPr lang="en-US" b="1" dirty="0">
                <a:solidFill>
                  <a:srgbClr val="00279F"/>
                </a:solidFill>
              </a:rPr>
              <a:t>know there </a:t>
            </a:r>
            <a:r>
              <a:rPr lang="en-US" b="1" i="1" dirty="0">
                <a:solidFill>
                  <a:srgbClr val="500093"/>
                </a:solidFill>
              </a:rPr>
              <a:t>was</a:t>
            </a:r>
            <a:r>
              <a:rPr lang="en-US" b="1" dirty="0">
                <a:solidFill>
                  <a:srgbClr val="00279F"/>
                </a:solidFill>
              </a:rPr>
              <a:t> an epoch of time varying vacuum once – inflation</a:t>
            </a:r>
            <a:r>
              <a:rPr lang="en-US" b="1" dirty="0" smtClean="0">
                <a:solidFill>
                  <a:srgbClr val="00279F"/>
                </a:solidFill>
              </a:rPr>
              <a:t>.</a:t>
            </a:r>
          </a:p>
          <a:p>
            <a:r>
              <a:rPr lang="en-US" sz="2400" b="1" dirty="0" smtClean="0">
                <a:latin typeface="+mj-lt"/>
              </a:rPr>
              <a:t>(but see work by </a:t>
            </a:r>
            <a:r>
              <a:rPr lang="en-US" sz="2400" b="1" dirty="0" err="1" smtClean="0">
                <a:latin typeface="+mj-lt"/>
              </a:rPr>
              <a:t>Bousso</a:t>
            </a:r>
            <a:r>
              <a:rPr lang="en-US" sz="2400" b="1" dirty="0" smtClean="0">
                <a:latin typeface="+mj-lt"/>
              </a:rPr>
              <a:t>, Nomura) 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6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3841" grpId="0"/>
      <p:bldP spid="30638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102210-949A-934E-9A9D-745271CF429C}" type="slidenum">
              <a:rPr lang="en-US" sz="1400">
                <a:solidFill>
                  <a:schemeClr val="bg1"/>
                </a:solidFill>
              </a:rPr>
              <a:pPr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97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76200"/>
            <a:ext cx="6643688" cy="74136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On Beyond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!</a:t>
            </a:r>
            <a:endParaRPr lang="en-US" sz="4300" b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6088" y="1230313"/>
            <a:ext cx="913130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b="1" i="1">
                <a:solidFill>
                  <a:srgbClr val="00279F"/>
                </a:solidFill>
                <a:sym typeface="Symbol" charset="0"/>
              </a:rPr>
              <a:t>“</a:t>
            </a:r>
            <a:r>
              <a:rPr lang="en-US" altLang="ja-JP" sz="2400" b="1" i="1">
                <a:solidFill>
                  <a:srgbClr val="00279F"/>
                </a:solidFill>
                <a:sym typeface="Symbol" charset="0"/>
              </a:rPr>
              <a:t>You</a:t>
            </a:r>
            <a:r>
              <a:rPr lang="ja-JP" altLang="en-US" sz="2400" b="1" i="1">
                <a:solidFill>
                  <a:srgbClr val="00279F"/>
                </a:solidFill>
                <a:sym typeface="Symbol" charset="0"/>
              </a:rPr>
              <a:t>’</a:t>
            </a:r>
            <a:r>
              <a:rPr lang="en-US" altLang="ja-JP" sz="2400" b="1" i="1">
                <a:solidFill>
                  <a:srgbClr val="00279F"/>
                </a:solidFill>
                <a:sym typeface="Symbol" charset="0"/>
              </a:rPr>
              <a:t>ll be sort of surprised what there is to be found       Once you go beyond  and start poking around.</a:t>
            </a:r>
            <a:r>
              <a:rPr lang="ja-JP" altLang="en-US" sz="2400" b="1" i="1">
                <a:solidFill>
                  <a:srgbClr val="00279F"/>
                </a:solidFill>
                <a:sym typeface="Symbol" charset="0"/>
              </a:rPr>
              <a:t>”</a:t>
            </a:r>
            <a:r>
              <a:rPr lang="en-US" altLang="ja-JP" sz="2400" b="1" i="1">
                <a:solidFill>
                  <a:srgbClr val="00279F"/>
                </a:solidFill>
                <a:sym typeface="Symbol" charset="0"/>
              </a:rPr>
              <a:t> 					</a:t>
            </a:r>
            <a:r>
              <a:rPr lang="en-US" altLang="ja-JP" sz="2400" b="1" i="1">
                <a:solidFill>
                  <a:srgbClr val="500093"/>
                </a:solidFill>
                <a:sym typeface="Symbol" charset="0"/>
              </a:rPr>
              <a:t>– Dr</a:t>
            </a:r>
            <a:r>
              <a:rPr lang="en-US" altLang="ja-JP" sz="2400" b="1" i="1">
                <a:solidFill>
                  <a:srgbClr val="00279F"/>
                </a:solidFill>
                <a:sym typeface="Symbol" charset="0"/>
              </a:rPr>
              <a:t>. </a:t>
            </a:r>
            <a:r>
              <a:rPr lang="en-US" altLang="ja-JP" sz="2400" b="1" i="1">
                <a:solidFill>
                  <a:srgbClr val="500093"/>
                </a:solidFill>
                <a:sym typeface="Symbol" charset="0"/>
              </a:rPr>
              <a:t>Seuss, à la </a:t>
            </a:r>
            <a:r>
              <a:rPr lang="ja-JP" altLang="en-US" sz="2400" b="1" i="1">
                <a:solidFill>
                  <a:srgbClr val="500093"/>
                </a:solidFill>
                <a:sym typeface="Symbol" charset="0"/>
              </a:rPr>
              <a:t>“</a:t>
            </a:r>
            <a:r>
              <a:rPr lang="en-US" altLang="ja-JP" sz="2400" b="1" i="1">
                <a:solidFill>
                  <a:srgbClr val="500093"/>
                </a:solidFill>
                <a:sym typeface="Symbol" charset="0"/>
              </a:rPr>
              <a:t>On Beyond Zebra</a:t>
            </a:r>
            <a:r>
              <a:rPr lang="ja-JP" altLang="en-US" sz="2400" b="1" i="1">
                <a:solidFill>
                  <a:srgbClr val="500093"/>
                </a:solidFill>
                <a:sym typeface="Symbol" charset="0"/>
              </a:rPr>
              <a:t>”</a:t>
            </a:r>
            <a:endParaRPr lang="en-US" altLang="ja-JP" sz="2400" b="1" i="1">
              <a:solidFill>
                <a:srgbClr val="500093"/>
              </a:solidFill>
              <a:sym typeface="Symbol" charset="0"/>
            </a:endParaRPr>
          </a:p>
          <a:p>
            <a:pPr>
              <a:lnSpc>
                <a:spcPct val="40000"/>
              </a:lnSpc>
            </a:pPr>
            <a:r>
              <a:rPr lang="en-US" b="1">
                <a:solidFill>
                  <a:srgbClr val="00279F"/>
                </a:solidFill>
              </a:rPr>
              <a:t> </a:t>
            </a:r>
          </a:p>
          <a:p>
            <a:r>
              <a:rPr lang="en-US" b="1">
                <a:solidFill>
                  <a:schemeClr val="hlink"/>
                </a:solidFill>
              </a:rPr>
              <a:t>New quantum physics?</a:t>
            </a:r>
            <a:r>
              <a:rPr lang="en-US" sz="2400" b="1">
                <a:solidFill>
                  <a:srgbClr val="00279F"/>
                </a:solidFill>
              </a:rPr>
              <a:t> </a:t>
            </a:r>
            <a:r>
              <a:rPr lang="en-US" sz="2400" b="1"/>
              <a:t>Does nothing weigh something?</a:t>
            </a:r>
            <a:r>
              <a:rPr lang="en-US" sz="24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chemeClr val="accent2"/>
                </a:solidFill>
              </a:rPr>
              <a:t>Einstein</a:t>
            </a:r>
            <a:r>
              <a:rPr lang="ja-JP" altLang="en-US" sz="2000" b="1">
                <a:solidFill>
                  <a:schemeClr val="accent2"/>
                </a:solidFill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</a:rPr>
              <a:t>s cosmological constant</a:t>
            </a:r>
            <a:r>
              <a:rPr lang="en-US" altLang="ja-JP" sz="2000" b="1">
                <a:solidFill>
                  <a:srgbClr val="00279F"/>
                </a:solidFill>
              </a:rPr>
              <a:t>,</a:t>
            </a:r>
            <a:r>
              <a:rPr lang="en-US" altLang="ja-JP" sz="2000" b="1">
                <a:solidFill>
                  <a:schemeClr val="accent2"/>
                </a:solidFill>
              </a:rPr>
              <a:t> Quintessence</a:t>
            </a:r>
            <a:r>
              <a:rPr lang="en-US" altLang="ja-JP" sz="2000" b="1">
                <a:solidFill>
                  <a:srgbClr val="00279F"/>
                </a:solidFill>
              </a:rPr>
              <a:t>, </a:t>
            </a:r>
            <a:r>
              <a:rPr lang="en-US" altLang="ja-JP" sz="2000" b="1">
                <a:solidFill>
                  <a:schemeClr val="accent2"/>
                </a:solidFill>
              </a:rPr>
              <a:t>String theory</a:t>
            </a:r>
            <a:r>
              <a:rPr lang="en-US" altLang="ja-JP" sz="2400" b="1">
                <a:solidFill>
                  <a:srgbClr val="00279F"/>
                </a:solidFill>
              </a:rPr>
              <a:t> </a:t>
            </a:r>
            <a:r>
              <a:rPr lang="en-US" altLang="ja-JP" sz="2400" b="1" i="1">
                <a:solidFill>
                  <a:srgbClr val="500093"/>
                </a:solidFill>
              </a:rPr>
              <a:t>	</a:t>
            </a:r>
          </a:p>
          <a:p>
            <a:endParaRPr lang="en-US" sz="1800" b="1" i="1">
              <a:solidFill>
                <a:srgbClr val="500093"/>
              </a:solidFill>
            </a:endParaRPr>
          </a:p>
          <a:p>
            <a:r>
              <a:rPr lang="en-US" b="1">
                <a:solidFill>
                  <a:schemeClr val="hlink"/>
                </a:solidFill>
              </a:rPr>
              <a:t>New gravitational physics? </a:t>
            </a:r>
            <a:r>
              <a:rPr lang="en-US" sz="2400" b="1"/>
              <a:t>Is nowhere somewhere?</a:t>
            </a:r>
            <a:r>
              <a:rPr lang="en-US" b="1">
                <a:solidFill>
                  <a:schemeClr val="hlink"/>
                </a:solidFill>
              </a:rPr>
              <a:t> </a:t>
            </a:r>
            <a:r>
              <a:rPr lang="en-US" sz="2400" b="1">
                <a:solidFill>
                  <a:schemeClr val="accent2"/>
                </a:solidFill>
              </a:rPr>
              <a:t>Quantum gravity, extended gravity, extra dimensions?	</a:t>
            </a:r>
          </a:p>
          <a:p>
            <a:endParaRPr lang="en-US" sz="1600" b="1" i="1">
              <a:solidFill>
                <a:srgbClr val="00279F"/>
              </a:solidFill>
            </a:endParaRPr>
          </a:p>
          <a:p>
            <a:r>
              <a:rPr lang="en-US" b="1" i="1">
                <a:solidFill>
                  <a:srgbClr val="00279F"/>
                </a:solidFill>
              </a:rPr>
              <a:t>We need to explore further frontiers</a:t>
            </a:r>
            <a:r>
              <a:rPr lang="en-US" b="1">
                <a:solidFill>
                  <a:srgbClr val="00279F"/>
                </a:solidFill>
              </a:rPr>
              <a:t> in high energy physics, gravitation, and cosmology.</a:t>
            </a:r>
          </a:p>
        </p:txBody>
      </p:sp>
      <p:sp>
        <p:nvSpPr>
          <p:cNvPr id="2971652" name="Line 4"/>
          <p:cNvSpPr>
            <a:spLocks noChangeShapeType="1"/>
          </p:cNvSpPr>
          <p:nvPr/>
        </p:nvSpPr>
        <p:spPr bwMode="auto">
          <a:xfrm>
            <a:off x="4616450" y="3427413"/>
            <a:ext cx="4525963" cy="0"/>
          </a:xfrm>
          <a:prstGeom prst="line">
            <a:avLst/>
          </a:prstGeom>
          <a:noFill/>
          <a:ln w="1905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653" name="Line 5"/>
          <p:cNvSpPr>
            <a:spLocks noChangeShapeType="1"/>
          </p:cNvSpPr>
          <p:nvPr/>
        </p:nvSpPr>
        <p:spPr bwMode="auto">
          <a:xfrm>
            <a:off x="5237163" y="4805363"/>
            <a:ext cx="3354387" cy="19050"/>
          </a:xfrm>
          <a:prstGeom prst="line">
            <a:avLst/>
          </a:prstGeom>
          <a:noFill/>
          <a:ln w="1905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652" grpId="0" animBg="1"/>
      <p:bldP spid="29716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Dark Energy as a Teenager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4188" y="1057275"/>
            <a:ext cx="9021757" cy="612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hlink"/>
                </a:solidFill>
              </a:rPr>
              <a:t>14 </a:t>
            </a:r>
            <a:r>
              <a:rPr lang="en-US" b="1" dirty="0">
                <a:solidFill>
                  <a:schemeClr val="hlink"/>
                </a:solidFill>
              </a:rPr>
              <a:t>years after</a:t>
            </a:r>
            <a:r>
              <a:rPr lang="en-US" b="1" dirty="0">
                <a:solidFill>
                  <a:srgbClr val="00279F"/>
                </a:solidFill>
              </a:rPr>
              <a:t> discovery of the acceleration of the universe, where are we? </a:t>
            </a:r>
            <a:endParaRPr lang="en-US" sz="1600" b="1" dirty="0">
              <a:solidFill>
                <a:srgbClr val="00279F"/>
              </a:solidFill>
            </a:endParaRPr>
          </a:p>
          <a:p>
            <a:r>
              <a:rPr lang="en-US" b="1" dirty="0">
                <a:solidFill>
                  <a:srgbClr val="00279F"/>
                </a:solidFill>
              </a:rPr>
              <a:t>From 60 </a:t>
            </a:r>
            <a:r>
              <a:rPr lang="en-US" b="1" dirty="0"/>
              <a:t>Supernovae </a:t>
            </a:r>
            <a:r>
              <a:rPr lang="en-US" b="1" dirty="0" err="1"/>
              <a:t>Ia</a:t>
            </a:r>
            <a:r>
              <a:rPr lang="en-US" b="1" dirty="0">
                <a:solidFill>
                  <a:srgbClr val="00279F"/>
                </a:solidFill>
              </a:rPr>
              <a:t> at cosmic distances, we now have </a:t>
            </a:r>
            <a:r>
              <a:rPr lang="en-US" b="1" dirty="0" smtClean="0">
                <a:solidFill>
                  <a:srgbClr val="00279F"/>
                </a:solidFill>
              </a:rPr>
              <a:t>~800 </a:t>
            </a:r>
            <a:r>
              <a:rPr lang="en-US" b="1" dirty="0">
                <a:solidFill>
                  <a:srgbClr val="00279F"/>
                </a:solidFill>
              </a:rPr>
              <a:t>published distances, with better precision, better accuracy, out to z=1.75. </a:t>
            </a:r>
            <a:endParaRPr lang="en-US" sz="1600" b="1" dirty="0">
              <a:solidFill>
                <a:srgbClr val="00279F"/>
              </a:solidFill>
            </a:endParaRPr>
          </a:p>
          <a:p>
            <a:r>
              <a:rPr lang="en-US" b="1" dirty="0"/>
              <a:t>CMB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i="1" dirty="0" smtClean="0">
                <a:solidFill>
                  <a:srgbClr val="00279F"/>
                </a:solidFill>
              </a:rPr>
              <a:t>and its lensing </a:t>
            </a:r>
            <a:r>
              <a:rPr lang="en-US" b="1" dirty="0" smtClean="0">
                <a:solidFill>
                  <a:srgbClr val="00279F"/>
                </a:solidFill>
              </a:rPr>
              <a:t>points </a:t>
            </a:r>
            <a:r>
              <a:rPr lang="en-US" b="1" dirty="0">
                <a:solidFill>
                  <a:srgbClr val="00279F"/>
                </a:solidFill>
              </a:rPr>
              <a:t>to acceleration.  </a:t>
            </a:r>
            <a:r>
              <a:rPr lang="en-US" b="1" dirty="0" smtClean="0">
                <a:solidFill>
                  <a:srgbClr val="00279F"/>
                </a:solidFill>
              </a:rPr>
              <a:t>   (</a:t>
            </a:r>
            <a:r>
              <a:rPr lang="en-US" b="1" dirty="0" err="1">
                <a:solidFill>
                  <a:srgbClr val="00279F"/>
                </a:solidFill>
              </a:rPr>
              <a:t>Didn</a:t>
            </a:r>
            <a:r>
              <a:rPr lang="ja-JP" altLang="en-US" b="1" dirty="0">
                <a:solidFill>
                  <a:srgbClr val="00279F"/>
                </a:solidFill>
              </a:rPr>
              <a:t>’</a:t>
            </a:r>
            <a:r>
              <a:rPr lang="en-US" altLang="ja-JP" b="1" dirty="0">
                <a:solidFill>
                  <a:srgbClr val="00279F"/>
                </a:solidFill>
              </a:rPr>
              <a:t>t even have acoustic peak in 1998.</a:t>
            </a:r>
            <a:r>
              <a:rPr lang="en-US" altLang="ja-JP" b="1" dirty="0" smtClean="0">
                <a:solidFill>
                  <a:srgbClr val="00279F"/>
                </a:solidFill>
              </a:rPr>
              <a:t>)</a:t>
            </a:r>
            <a:endParaRPr lang="en-US" altLang="ja-JP" sz="1800" b="1" dirty="0">
              <a:solidFill>
                <a:srgbClr val="00279F"/>
              </a:solidFill>
            </a:endParaRPr>
          </a:p>
          <a:p>
            <a:r>
              <a:rPr lang="en-US" b="1" dirty="0"/>
              <a:t>BAO</a:t>
            </a:r>
            <a:r>
              <a:rPr lang="en-US" b="1" dirty="0">
                <a:solidFill>
                  <a:srgbClr val="00279F"/>
                </a:solidFill>
              </a:rPr>
              <a:t> detected.  </a:t>
            </a:r>
            <a:r>
              <a:rPr lang="en-US" sz="2400" b="1" dirty="0">
                <a:solidFill>
                  <a:srgbClr val="00279F"/>
                </a:solidFill>
              </a:rPr>
              <a:t>Concordant with acceleration.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endParaRPr lang="en-US" sz="1600" b="1" dirty="0">
              <a:solidFill>
                <a:srgbClr val="00279F"/>
              </a:solidFill>
            </a:endParaRPr>
          </a:p>
          <a:p>
            <a:r>
              <a:rPr lang="en-US" b="1" dirty="0"/>
              <a:t>Weak lensing</a:t>
            </a:r>
            <a:r>
              <a:rPr lang="en-US" b="1" dirty="0">
                <a:solidFill>
                  <a:srgbClr val="00279F"/>
                </a:solidFill>
              </a:rPr>
              <a:t> detected. </a:t>
            </a:r>
            <a:r>
              <a:rPr lang="en-US" sz="2400" b="1" dirty="0">
                <a:solidFill>
                  <a:srgbClr val="00279F"/>
                </a:solidFill>
              </a:rPr>
              <a:t>Concordant with acceleration. </a:t>
            </a:r>
            <a:endParaRPr lang="en-US" sz="1600" b="1" dirty="0">
              <a:solidFill>
                <a:srgbClr val="00279F"/>
              </a:solidFill>
            </a:endParaRPr>
          </a:p>
          <a:p>
            <a:r>
              <a:rPr lang="en-US" b="1" dirty="0"/>
              <a:t>Cluster masses</a:t>
            </a:r>
            <a:r>
              <a:rPr lang="en-US" b="1" dirty="0">
                <a:solidFill>
                  <a:srgbClr val="00279F"/>
                </a:solidFill>
              </a:rPr>
              <a:t> (</a:t>
            </a:r>
            <a:r>
              <a:rPr lang="en-US" b="1" i="1" dirty="0">
                <a:solidFill>
                  <a:srgbClr val="00279F"/>
                </a:solidFill>
              </a:rPr>
              <a:t>if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 err="1">
                <a:solidFill>
                  <a:srgbClr val="00279F"/>
                </a:solidFill>
              </a:rPr>
              <a:t>asystematic</a:t>
            </a:r>
            <a:r>
              <a:rPr lang="en-US" b="1" dirty="0">
                <a:solidFill>
                  <a:srgbClr val="00279F"/>
                </a:solidFill>
              </a:rPr>
              <a:t>) </a:t>
            </a:r>
            <a:r>
              <a:rPr lang="en-US" sz="2400" b="1" dirty="0">
                <a:solidFill>
                  <a:srgbClr val="00279F"/>
                </a:solidFill>
              </a:rPr>
              <a:t>~1.5</a:t>
            </a:r>
            <a:r>
              <a:rPr lang="en-US" sz="2400" b="1" dirty="0">
                <a:solidFill>
                  <a:srgbClr val="00279F"/>
                </a:solidFill>
                <a:sym typeface="Symbol" charset="0"/>
              </a:rPr>
              <a:t></a:t>
            </a:r>
            <a:r>
              <a:rPr lang="en-US" sz="2400" b="1" dirty="0">
                <a:solidFill>
                  <a:srgbClr val="00279F"/>
                </a:solidFill>
              </a:rPr>
              <a:t> for acceleration.</a:t>
            </a:r>
          </a:p>
          <a:p>
            <a:r>
              <a:rPr lang="en-US" b="1" dirty="0">
                <a:solidFill>
                  <a:schemeClr val="hlink"/>
                </a:solidFill>
              </a:rPr>
              <a:t>Strong concordance</a:t>
            </a:r>
            <a:r>
              <a:rPr lang="en-US" b="1" dirty="0">
                <a:solidFill>
                  <a:srgbClr val="00279F"/>
                </a:solidFill>
              </a:rPr>
              <a:t> among data: 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</a:t>
            </a:r>
            <a:r>
              <a:rPr lang="en-US" b="1" baseline="-25000" dirty="0">
                <a:solidFill>
                  <a:schemeClr val="accent2"/>
                </a:solidFill>
              </a:rPr>
              <a:t>DE</a:t>
            </a:r>
            <a:r>
              <a:rPr lang="en-US" b="1" dirty="0">
                <a:solidFill>
                  <a:schemeClr val="accent2"/>
                </a:solidFill>
              </a:rPr>
              <a:t>~0.73, </a:t>
            </a:r>
            <a:r>
              <a:rPr lang="en-US" b="1" dirty="0" smtClean="0">
                <a:solidFill>
                  <a:schemeClr val="accent2"/>
                </a:solidFill>
              </a:rPr>
              <a:t>w~</a:t>
            </a:r>
            <a:r>
              <a:rPr lang="en-US" b="1" dirty="0">
                <a:solidFill>
                  <a:schemeClr val="accent2"/>
                </a:solidFill>
              </a:rPr>
              <a:t>-1</a:t>
            </a:r>
            <a:r>
              <a:rPr lang="en-US" b="1" dirty="0" smtClean="0">
                <a:solidFill>
                  <a:srgbClr val="00279F"/>
                </a:solidFill>
              </a:rPr>
              <a:t>.</a:t>
            </a:r>
            <a:endParaRPr lang="en-US" sz="2400" b="1" dirty="0">
              <a:solidFill>
                <a:srgbClr val="00279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7561771" y="4084107"/>
            <a:ext cx="210781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Times New Roman" charset="0"/>
              </a:rPr>
              <a:t>Das+ 2011, Sherwin+ 2011, </a:t>
            </a:r>
            <a:r>
              <a:rPr lang="en-US" sz="1050" b="1" dirty="0" err="1" smtClean="0">
                <a:latin typeface="Times New Roman" charset="0"/>
              </a:rPr>
              <a:t>Keisler</a:t>
            </a:r>
            <a:r>
              <a:rPr lang="en-US" sz="1050" b="1" dirty="0" smtClean="0">
                <a:latin typeface="Times New Roman" charset="0"/>
              </a:rPr>
              <a:t>+ 2011, van </a:t>
            </a:r>
            <a:r>
              <a:rPr lang="en-US" sz="1050" b="1" dirty="0" err="1" smtClean="0">
                <a:latin typeface="Times New Roman" charset="0"/>
              </a:rPr>
              <a:t>Engelen</a:t>
            </a:r>
            <a:r>
              <a:rPr lang="en-US" sz="1050" b="1" dirty="0" smtClean="0">
                <a:latin typeface="Times New Roman" charset="0"/>
              </a:rPr>
              <a:t>+ 2012</a:t>
            </a:r>
            <a:endParaRPr lang="en-US" sz="1050" b="1" dirty="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25488" y="1003300"/>
            <a:ext cx="8610600" cy="5440363"/>
            <a:chOff x="577806" y="983699"/>
            <a:chExt cx="8609883" cy="5439944"/>
          </a:xfrm>
        </p:grpSpPr>
        <p:pic>
          <p:nvPicPr>
            <p:cNvPr id="33804" name="Picture 13" descr="HubDiaBinu2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8" t="13727" r="3346" b="8958"/>
            <a:stretch>
              <a:fillRect/>
            </a:stretch>
          </p:blipFill>
          <p:spPr bwMode="auto">
            <a:xfrm>
              <a:off x="577806" y="983699"/>
              <a:ext cx="8609883" cy="5439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5" name="Rectangle 6"/>
            <p:cNvSpPr>
              <a:spLocks noChangeArrowheads="1"/>
            </p:cNvSpPr>
            <p:nvPr/>
          </p:nvSpPr>
          <p:spPr bwMode="auto">
            <a:xfrm>
              <a:off x="3996901" y="5373432"/>
              <a:ext cx="32627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charset="0"/>
                </a:rPr>
                <a:t>Suzuki et al, 1105.3470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36600" y="973138"/>
            <a:ext cx="7605713" cy="6342062"/>
            <a:chOff x="-1257066" y="973138"/>
            <a:chExt cx="7605712" cy="6342062"/>
          </a:xfrm>
        </p:grpSpPr>
        <p:grpSp>
          <p:nvGrpSpPr>
            <p:cNvPr id="33800" name="Group 12"/>
            <p:cNvGrpSpPr>
              <a:grpSpLocks/>
            </p:cNvGrpSpPr>
            <p:nvPr/>
          </p:nvGrpSpPr>
          <p:grpSpPr bwMode="auto">
            <a:xfrm>
              <a:off x="-1257066" y="973138"/>
              <a:ext cx="7605712" cy="6342062"/>
              <a:chOff x="589146" y="973041"/>
              <a:chExt cx="7606322" cy="6342159"/>
            </a:xfrm>
          </p:grpSpPr>
          <p:pic>
            <p:nvPicPr>
              <p:cNvPr id="33802" name="Picture 8" descr="HubDia21binned.png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146" y="973041"/>
                <a:ext cx="7606322" cy="6342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3" name="Rectangle 6"/>
              <p:cNvSpPr>
                <a:spLocks noChangeArrowheads="1"/>
              </p:cNvSpPr>
              <p:nvPr/>
            </p:nvSpPr>
            <p:spPr bwMode="auto">
              <a:xfrm>
                <a:off x="3534787" y="6417144"/>
                <a:ext cx="184681" cy="400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 b="1">
                  <a:latin typeface="Times New Roman" charset="0"/>
                </a:endParaRPr>
              </a:p>
            </p:txBody>
          </p:sp>
        </p:grp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2127207" y="6126215"/>
              <a:ext cx="34477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charset="0"/>
                </a:rPr>
                <a:t>Suzuki et al, arXiv:1105.3470</a:t>
              </a:r>
            </a:p>
          </p:txBody>
        </p:sp>
      </p:grpSp>
      <p:sp>
        <p:nvSpPr>
          <p:cNvPr id="337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3D2AC8-6BF2-F541-86FF-61803A08DA4C}" type="slidenum">
              <a:rPr lang="en-US" sz="1400">
                <a:solidFill>
                  <a:schemeClr val="bg1"/>
                </a:solidFill>
              </a:rPr>
              <a:pPr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8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150" y="174625"/>
            <a:ext cx="6149975" cy="566738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Latest Data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01650" y="1325563"/>
            <a:ext cx="8747125" cy="5535612"/>
            <a:chOff x="501650" y="1325563"/>
            <a:chExt cx="8747125" cy="5535672"/>
          </a:xfrm>
        </p:grpSpPr>
        <p:sp>
          <p:nvSpPr>
            <p:cNvPr id="33798" name="Rectangle 3"/>
            <p:cNvSpPr>
              <a:spLocks noChangeArrowheads="1"/>
            </p:cNvSpPr>
            <p:nvPr/>
          </p:nvSpPr>
          <p:spPr bwMode="auto">
            <a:xfrm>
              <a:off x="501650" y="1325563"/>
              <a:ext cx="8747125" cy="442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/>
                <a:t>Union2.1 SN Set</a:t>
              </a:r>
              <a:endParaRPr lang="en-US" b="1">
                <a:solidFill>
                  <a:srgbClr val="00279F"/>
                </a:solidFill>
              </a:endParaRPr>
            </a:p>
            <a:p>
              <a:pPr>
                <a:buFontTx/>
                <a:buChar char="•"/>
              </a:pPr>
              <a:r>
                <a:rPr lang="en-US" b="1">
                  <a:solidFill>
                    <a:schemeClr val="accent2"/>
                  </a:solidFill>
                </a:rPr>
                <a:t> </a:t>
              </a:r>
              <a:r>
                <a:rPr lang="en-US" b="1">
                  <a:solidFill>
                    <a:srgbClr val="00279F"/>
                  </a:solidFill>
                </a:rPr>
                <a:t>Complete SALT2 reanalysis, refitting 17 data sets</a:t>
              </a:r>
            </a:p>
            <a:p>
              <a:pPr>
                <a:buFontTx/>
                <a:buChar char="•"/>
              </a:pPr>
              <a:r>
                <a:rPr lang="en-US" b="1">
                  <a:solidFill>
                    <a:schemeClr val="accent2"/>
                  </a:solidFill>
                </a:rPr>
                <a:t> </a:t>
              </a:r>
              <a:r>
                <a:rPr lang="en-US" b="1">
                  <a:solidFill>
                    <a:srgbClr val="00279F"/>
                  </a:solidFill>
                </a:rPr>
                <a:t>580 SNe Ia (166+414) - new z&gt;1 SN, HST recalib</a:t>
              </a:r>
            </a:p>
            <a:p>
              <a:pPr>
                <a:buFontTx/>
                <a:buChar char="•"/>
              </a:pPr>
              <a:r>
                <a:rPr lang="en-US" b="1">
                  <a:solidFill>
                    <a:schemeClr val="accent2"/>
                  </a:solidFill>
                </a:rPr>
                <a:t> </a:t>
              </a:r>
              <a:r>
                <a:rPr lang="en-US" b="1">
                  <a:solidFill>
                    <a:srgbClr val="00279F"/>
                  </a:solidFill>
                </a:rPr>
                <a:t>Fit </a:t>
              </a:r>
              <a:r>
                <a:rPr lang="en-US" b="1">
                  <a:solidFill>
                    <a:srgbClr val="00279F"/>
                  </a:solidFill>
                  <a:sym typeface="Symbol" charset="0"/>
                </a:rPr>
                <a:t></a:t>
              </a:r>
              <a:r>
                <a:rPr lang="en-US" b="1">
                  <a:solidFill>
                    <a:srgbClr val="00279F"/>
                  </a:solidFill>
                </a:rPr>
                <a:t>M</a:t>
              </a:r>
              <a:r>
                <a:rPr lang="en-US" b="1" baseline="-25000">
                  <a:solidFill>
                    <a:srgbClr val="00279F"/>
                  </a:solidFill>
                </a:rPr>
                <a:t>i</a:t>
              </a:r>
              <a:r>
                <a:rPr lang="en-US" b="1">
                  <a:solidFill>
                    <a:srgbClr val="00279F"/>
                  </a:solidFill>
                </a:rPr>
                <a:t> between sets and between low-high z</a:t>
              </a:r>
            </a:p>
            <a:p>
              <a:pPr>
                <a:buFontTx/>
                <a:buChar char="•"/>
              </a:pPr>
              <a:r>
                <a:rPr lang="en-US" b="1">
                  <a:solidFill>
                    <a:schemeClr val="accent2"/>
                  </a:solidFill>
                </a:rPr>
                <a:t> </a:t>
              </a:r>
              <a:r>
                <a:rPr lang="en-US" b="1">
                  <a:solidFill>
                    <a:srgbClr val="00279F"/>
                  </a:solidFill>
                </a:rPr>
                <a:t>Study of set by set deviations (residuals, color)</a:t>
              </a:r>
            </a:p>
            <a:p>
              <a:pPr>
                <a:buFontTx/>
                <a:buChar char="•"/>
              </a:pPr>
              <a:r>
                <a:rPr lang="en-US" b="1">
                  <a:solidFill>
                    <a:schemeClr val="accent2"/>
                  </a:solidFill>
                </a:rPr>
                <a:t> </a:t>
              </a:r>
              <a:r>
                <a:rPr lang="en-US" b="1">
                  <a:solidFill>
                    <a:schemeClr val="hlink"/>
                  </a:solidFill>
                </a:rPr>
                <a:t>Blind cosmology analysis!</a:t>
              </a:r>
              <a:endParaRPr lang="en-US" b="1">
                <a:solidFill>
                  <a:srgbClr val="00279F"/>
                </a:solidFill>
              </a:endParaRPr>
            </a:p>
            <a:p>
              <a:pPr>
                <a:buFontTx/>
                <a:buChar char="•"/>
              </a:pPr>
              <a:r>
                <a:rPr lang="en-US" b="1">
                  <a:solidFill>
                    <a:schemeClr val="accent2"/>
                  </a:solidFill>
                </a:rPr>
                <a:t> </a:t>
              </a:r>
              <a:r>
                <a:rPr lang="en-US" b="1">
                  <a:solidFill>
                    <a:srgbClr val="00279F"/>
                  </a:solidFill>
                </a:rPr>
                <a:t>Systematic errors as full covariance matrix</a:t>
              </a:r>
            </a:p>
          </p:txBody>
        </p:sp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2122488" y="6461125"/>
              <a:ext cx="45167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charset="0"/>
                </a:rPr>
                <a:t>Suzuki et al, </a:t>
              </a:r>
              <a:r>
                <a:rPr lang="en-US" sz="2000" b="1" dirty="0" err="1">
                  <a:latin typeface="Times New Roman" charset="0"/>
                </a:rPr>
                <a:t>ApJ</a:t>
              </a:r>
              <a:r>
                <a:rPr lang="en-US" sz="2000" b="1" dirty="0">
                  <a:latin typeface="Times New Roman" charset="0"/>
                </a:rPr>
                <a:t> </a:t>
              </a:r>
              <a:r>
                <a:rPr lang="en-US" sz="2000" b="1" dirty="0" smtClean="0">
                  <a:latin typeface="Times New Roman" charset="0"/>
                </a:rPr>
                <a:t>2012, </a:t>
              </a:r>
              <a:r>
                <a:rPr lang="en-US" sz="2000" b="1" dirty="0">
                  <a:latin typeface="Times New Roman" charset="0"/>
                </a:rPr>
                <a:t>arXiv:1105.3470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425503" y="5639061"/>
            <a:ext cx="1307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David Rubin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AE97FB-BAD3-954F-987F-DB09D0EB550E}" type="slidenum">
              <a:rPr lang="en-US" sz="1400">
                <a:solidFill>
                  <a:schemeClr val="bg1"/>
                </a:solidFill>
              </a:rPr>
              <a:pPr/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3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Are We Done?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42900" y="1844675"/>
            <a:ext cx="3040063" cy="2046288"/>
            <a:chOff x="216" y="1162"/>
            <a:chExt cx="1915" cy="1289"/>
          </a:xfrm>
        </p:grpSpPr>
        <p:pic>
          <p:nvPicPr>
            <p:cNvPr id="37904" name="Picture 4" descr="Union2w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65"/>
            <a:stretch>
              <a:fillRect/>
            </a:stretch>
          </p:blipFill>
          <p:spPr bwMode="auto">
            <a:xfrm>
              <a:off x="216" y="1162"/>
              <a:ext cx="1915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5" name="Rectangle 8"/>
            <p:cNvSpPr>
              <a:spLocks noChangeArrowheads="1"/>
            </p:cNvSpPr>
            <p:nvPr/>
          </p:nvSpPr>
          <p:spPr bwMode="auto">
            <a:xfrm>
              <a:off x="444" y="1456"/>
              <a:ext cx="1606" cy="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06" name="Line 9"/>
            <p:cNvSpPr>
              <a:spLocks noChangeShapeType="1"/>
            </p:cNvSpPr>
            <p:nvPr/>
          </p:nvSpPr>
          <p:spPr bwMode="auto">
            <a:xfrm>
              <a:off x="431" y="1608"/>
              <a:ext cx="1619" cy="0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00425" y="1855788"/>
            <a:ext cx="3030538" cy="2046287"/>
            <a:chOff x="2142" y="1169"/>
            <a:chExt cx="1909" cy="1289"/>
          </a:xfrm>
        </p:grpSpPr>
        <p:pic>
          <p:nvPicPr>
            <p:cNvPr id="37902" name="Picture 12" descr="Union2w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67"/>
            <a:stretch>
              <a:fillRect/>
            </a:stretch>
          </p:blipFill>
          <p:spPr bwMode="auto">
            <a:xfrm>
              <a:off x="2142" y="1169"/>
              <a:ext cx="1909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Rectangle 13"/>
            <p:cNvSpPr>
              <a:spLocks noChangeArrowheads="1"/>
            </p:cNvSpPr>
            <p:nvPr/>
          </p:nvSpPr>
          <p:spPr bwMode="auto">
            <a:xfrm>
              <a:off x="3018" y="1203"/>
              <a:ext cx="6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79F"/>
                  </a:solidFill>
                </a:rPr>
                <a:t>w(z)?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400800" y="1871663"/>
            <a:ext cx="3051175" cy="2046287"/>
            <a:chOff x="4032" y="1179"/>
            <a:chExt cx="1922" cy="1289"/>
          </a:xfrm>
        </p:grpSpPr>
        <p:pic>
          <p:nvPicPr>
            <p:cNvPr id="37900" name="Picture 11" descr="Union2w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39" r="33505"/>
            <a:stretch>
              <a:fillRect/>
            </a:stretch>
          </p:blipFill>
          <p:spPr bwMode="auto">
            <a:xfrm>
              <a:off x="4032" y="1179"/>
              <a:ext cx="1922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5181" y="1199"/>
              <a:ext cx="6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79F"/>
                  </a:solidFill>
                </a:rPr>
                <a:t>z&gt;1?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360613" y="4121150"/>
            <a:ext cx="4621212" cy="3194050"/>
            <a:chOff x="1487" y="2596"/>
            <a:chExt cx="2911" cy="2012"/>
          </a:xfrm>
        </p:grpSpPr>
        <p:pic>
          <p:nvPicPr>
            <p:cNvPr id="37898" name="Picture 5" descr="wbins_eqerr5_BAO_CMB_H0wmap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" y="2596"/>
              <a:ext cx="2911" cy="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9" name="Rectangle 15"/>
            <p:cNvSpPr>
              <a:spLocks noChangeArrowheads="1"/>
            </p:cNvSpPr>
            <p:nvPr/>
          </p:nvSpPr>
          <p:spPr bwMode="auto">
            <a:xfrm>
              <a:off x="1814" y="3270"/>
              <a:ext cx="6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79F"/>
                  </a:solidFill>
                </a:rPr>
                <a:t>z&lt;1?</a:t>
              </a:r>
            </a:p>
          </p:txBody>
        </p:sp>
      </p:grpSp>
      <p:sp>
        <p:nvSpPr>
          <p:cNvPr id="3139600" name="Rectangle 16"/>
          <p:cNvSpPr>
            <a:spLocks noChangeArrowheads="1"/>
          </p:cNvSpPr>
          <p:nvPr/>
        </p:nvSpPr>
        <p:spPr bwMode="auto">
          <a:xfrm>
            <a:off x="7135813" y="4273550"/>
            <a:ext cx="2408237" cy="26733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There is a long way to go still to say we have measured dark energy!</a:t>
            </a:r>
            <a:endParaRPr lang="en-US" b="1">
              <a:solidFill>
                <a:srgbClr val="00279F"/>
              </a:solidFill>
            </a:endParaRPr>
          </a:p>
        </p:txBody>
      </p:sp>
      <p:pic>
        <p:nvPicPr>
          <p:cNvPr id="37896" name="Picture 18" descr="wu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057275"/>
            <a:ext cx="34639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20"/>
          <p:cNvSpPr>
            <a:spLocks noChangeArrowheads="1"/>
          </p:cNvSpPr>
          <p:nvPr/>
        </p:nvSpPr>
        <p:spPr bwMode="auto">
          <a:xfrm>
            <a:off x="5518150" y="1092200"/>
            <a:ext cx="187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(stat+sys)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3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3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3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3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96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Dark Energy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Properties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4188" y="1057275"/>
            <a:ext cx="791024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/>
              <a:t>Dark energy is very much </a:t>
            </a:r>
            <a:r>
              <a:rPr lang="en-US" b="1" i="1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the search for one number, “w”. </a:t>
            </a:r>
          </a:p>
          <a:p>
            <a:r>
              <a:rPr lang="en-US" b="1" dirty="0" smtClean="0"/>
              <a:t>Dynamics: </a:t>
            </a:r>
            <a:r>
              <a:rPr lang="en-US" b="1" dirty="0">
                <a:solidFill>
                  <a:srgbClr val="00279F"/>
                </a:solidFill>
              </a:rPr>
              <a:t>T</a:t>
            </a:r>
            <a:r>
              <a:rPr lang="en-US" b="1" dirty="0" smtClean="0">
                <a:solidFill>
                  <a:srgbClr val="00279F"/>
                </a:solidFill>
              </a:rPr>
              <a:t>heories other than </a:t>
            </a:r>
            <a:r>
              <a:rPr lang="en-US" b="1" dirty="0" smtClean="0">
                <a:solidFill>
                  <a:schemeClr val="accent2"/>
                </a:solidFill>
                <a:sym typeface="Symbol" charset="0"/>
              </a:rPr>
              <a:t></a:t>
            </a:r>
            <a:r>
              <a:rPr lang="en-US" b="1" dirty="0" smtClean="0">
                <a:solidFill>
                  <a:srgbClr val="00279F"/>
                </a:solidFill>
              </a:rPr>
              <a:t> give time variation </a:t>
            </a:r>
            <a:r>
              <a:rPr lang="en-US" b="1" dirty="0" smtClean="0">
                <a:solidFill>
                  <a:srgbClr val="00AE00"/>
                </a:solidFill>
              </a:rPr>
              <a:t>w(z)</a:t>
            </a:r>
            <a:r>
              <a:rPr lang="en-US" b="1" dirty="0" smtClean="0">
                <a:solidFill>
                  <a:srgbClr val="00279F"/>
                </a:solidFill>
              </a:rPr>
              <a:t>.  Form </a:t>
            </a:r>
            <a:r>
              <a:rPr lang="en-US" b="1" dirty="0" smtClean="0">
                <a:solidFill>
                  <a:schemeClr val="accent2"/>
                </a:solidFill>
              </a:rPr>
              <a:t>w(z)=w</a:t>
            </a:r>
            <a:r>
              <a:rPr lang="en-US" b="1" baseline="-25000" dirty="0" smtClean="0">
                <a:solidFill>
                  <a:schemeClr val="accent2"/>
                </a:solidFill>
              </a:rPr>
              <a:t>0</a:t>
            </a:r>
            <a:r>
              <a:rPr lang="en-US" b="1" dirty="0" smtClean="0">
                <a:solidFill>
                  <a:schemeClr val="accent2"/>
                </a:solidFill>
              </a:rPr>
              <a:t>+w</a:t>
            </a:r>
            <a:r>
              <a:rPr lang="en-US" b="1" baseline="-25000" dirty="0" smtClean="0">
                <a:solidFill>
                  <a:schemeClr val="accent2"/>
                </a:solidFill>
              </a:rPr>
              <a:t>a</a:t>
            </a:r>
            <a:r>
              <a:rPr lang="en-US" b="1" dirty="0" smtClean="0">
                <a:solidFill>
                  <a:schemeClr val="accent2"/>
                </a:solidFill>
              </a:rPr>
              <a:t>z/(1+z) </a:t>
            </a:r>
            <a:r>
              <a:rPr lang="en-US" b="1" dirty="0" smtClean="0">
                <a:solidFill>
                  <a:srgbClr val="00279F"/>
                </a:solidFill>
              </a:rPr>
              <a:t>accurate to 0.1% in observable.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Degrees of freedom: </a:t>
            </a:r>
            <a:r>
              <a:rPr lang="en-US" b="1" dirty="0">
                <a:solidFill>
                  <a:srgbClr val="00279F"/>
                </a:solidFill>
              </a:rPr>
              <a:t>Q</a:t>
            </a:r>
            <a:r>
              <a:rPr lang="en-US" b="1" dirty="0" smtClean="0">
                <a:solidFill>
                  <a:srgbClr val="00279F"/>
                </a:solidFill>
              </a:rPr>
              <a:t>uintessence determines sound speed </a:t>
            </a:r>
            <a:r>
              <a:rPr lang="en-US" b="1" dirty="0" smtClean="0">
                <a:solidFill>
                  <a:srgbClr val="00AE00"/>
                </a:solidFill>
              </a:rPr>
              <a:t>c</a:t>
            </a:r>
            <a:r>
              <a:rPr lang="en-US" b="1" baseline="-25000" dirty="0" smtClean="0">
                <a:solidFill>
                  <a:srgbClr val="00AE00"/>
                </a:solidFill>
              </a:rPr>
              <a:t>s</a:t>
            </a:r>
            <a:r>
              <a:rPr lang="en-US" b="1" baseline="30000" dirty="0" smtClean="0">
                <a:solidFill>
                  <a:srgbClr val="00AE00"/>
                </a:solidFill>
              </a:rPr>
              <a:t>2</a:t>
            </a:r>
            <a:r>
              <a:rPr lang="en-US" b="1" dirty="0" smtClean="0">
                <a:solidFill>
                  <a:srgbClr val="00AE00"/>
                </a:solidFill>
              </a:rPr>
              <a:t>=1</a:t>
            </a:r>
            <a:r>
              <a:rPr lang="en-US" b="1" dirty="0" smtClean="0">
                <a:solidFill>
                  <a:srgbClr val="00279F"/>
                </a:solidFill>
              </a:rPr>
              <a:t>.  </a:t>
            </a:r>
            <a:r>
              <a:rPr lang="en-US" b="1" dirty="0" err="1" smtClean="0">
                <a:solidFill>
                  <a:srgbClr val="00279F"/>
                </a:solidFill>
              </a:rPr>
              <a:t>Barotropic</a:t>
            </a:r>
            <a:r>
              <a:rPr lang="en-US" b="1" dirty="0" smtClean="0">
                <a:solidFill>
                  <a:srgbClr val="00279F"/>
                </a:solidFill>
              </a:rPr>
              <a:t> DE </a:t>
            </a:r>
            <a:r>
              <a:rPr lang="en-US" b="1" dirty="0">
                <a:solidFill>
                  <a:srgbClr val="00279F"/>
                </a:solidFill>
              </a:rPr>
              <a:t>has </a:t>
            </a:r>
            <a:r>
              <a:rPr lang="en-US" b="1" dirty="0" smtClean="0">
                <a:solidFill>
                  <a:srgbClr val="00AE00"/>
                </a:solidFill>
              </a:rPr>
              <a:t>c</a:t>
            </a:r>
            <a:r>
              <a:rPr lang="en-US" b="1" baseline="-25000" dirty="0" smtClean="0">
                <a:solidFill>
                  <a:srgbClr val="00AE00"/>
                </a:solidFill>
              </a:rPr>
              <a:t>s</a:t>
            </a:r>
            <a:r>
              <a:rPr lang="en-US" b="1" baseline="30000" dirty="0" smtClean="0">
                <a:solidFill>
                  <a:srgbClr val="00AE00"/>
                </a:solidFill>
              </a:rPr>
              <a:t>2</a:t>
            </a:r>
            <a:r>
              <a:rPr lang="en-US" b="1" dirty="0" smtClean="0">
                <a:solidFill>
                  <a:srgbClr val="00AE00"/>
                </a:solidFill>
              </a:rPr>
              <a:t>(w)</a:t>
            </a:r>
            <a:r>
              <a:rPr lang="en-US" b="1" dirty="0" smtClean="0">
                <a:solidFill>
                  <a:srgbClr val="00279F"/>
                </a:solidFill>
              </a:rPr>
              <a:t>. But generally have </a:t>
            </a:r>
            <a:r>
              <a:rPr lang="en-US" b="1" dirty="0" smtClean="0">
                <a:solidFill>
                  <a:srgbClr val="00AE00"/>
                </a:solidFill>
              </a:rPr>
              <a:t>w(z)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dirty="0" smtClean="0">
                <a:solidFill>
                  <a:srgbClr val="00AE00"/>
                </a:solidFill>
              </a:rPr>
              <a:t>c</a:t>
            </a:r>
            <a:r>
              <a:rPr lang="en-US" b="1" baseline="-25000" dirty="0" smtClean="0">
                <a:solidFill>
                  <a:srgbClr val="00AE00"/>
                </a:solidFill>
              </a:rPr>
              <a:t>s</a:t>
            </a:r>
            <a:r>
              <a:rPr lang="en-US" b="1" baseline="30000" dirty="0" smtClean="0">
                <a:solidFill>
                  <a:srgbClr val="00AE00"/>
                </a:solidFill>
              </a:rPr>
              <a:t>2</a:t>
            </a:r>
            <a:r>
              <a:rPr lang="en-US" b="1" dirty="0" smtClean="0">
                <a:solidFill>
                  <a:srgbClr val="00AE00"/>
                </a:solidFill>
              </a:rPr>
              <a:t>(z)</a:t>
            </a:r>
            <a:r>
              <a:rPr lang="en-US" b="1" dirty="0" smtClean="0">
                <a:solidFill>
                  <a:srgbClr val="00279F"/>
                </a:solidFill>
              </a:rPr>
              <a:t>.  Is DE cold (</a:t>
            </a:r>
            <a:r>
              <a:rPr lang="en-US" b="1" dirty="0" smtClean="0">
                <a:solidFill>
                  <a:srgbClr val="00AE00"/>
                </a:solidFill>
              </a:rPr>
              <a:t>c</a:t>
            </a:r>
            <a:r>
              <a:rPr lang="en-US" b="1" baseline="-25000" dirty="0" smtClean="0">
                <a:solidFill>
                  <a:srgbClr val="00AE00"/>
                </a:solidFill>
              </a:rPr>
              <a:t>s</a:t>
            </a:r>
            <a:r>
              <a:rPr lang="en-US" b="1" baseline="30000" dirty="0" smtClean="0">
                <a:solidFill>
                  <a:srgbClr val="00AE00"/>
                </a:solidFill>
              </a:rPr>
              <a:t>2</a:t>
            </a:r>
            <a:r>
              <a:rPr lang="en-US" b="1" dirty="0" smtClean="0">
                <a:solidFill>
                  <a:srgbClr val="00AE00"/>
                </a:solidFill>
              </a:rPr>
              <a:t>&lt;&lt;1</a:t>
            </a:r>
            <a:r>
              <a:rPr lang="en-US" b="1" dirty="0" smtClean="0">
                <a:solidFill>
                  <a:srgbClr val="00279F"/>
                </a:solidFill>
              </a:rPr>
              <a:t>)?  Cold DE enhances perturbations.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Persistence</a:t>
            </a:r>
            <a:r>
              <a:rPr lang="en-US" b="1" dirty="0" smtClean="0">
                <a:solidFill>
                  <a:srgbClr val="00AE00"/>
                </a:solidFill>
              </a:rPr>
              <a:t>: </a:t>
            </a:r>
            <a:r>
              <a:rPr lang="en-US" b="1" dirty="0" smtClean="0">
                <a:solidFill>
                  <a:srgbClr val="00279F"/>
                </a:solidFill>
              </a:rPr>
              <a:t>Is there early DE (at z&gt;&gt;1)?      </a:t>
            </a:r>
            <a:r>
              <a:rPr lang="en-US" b="1" dirty="0" smtClean="0">
                <a:solidFill>
                  <a:schemeClr val="accent2"/>
                </a:solidFill>
                <a:sym typeface="Symbol" charset="0"/>
              </a:rPr>
              <a:t></a:t>
            </a:r>
            <a:r>
              <a:rPr lang="en-US" b="1" baseline="-25000" dirty="0" smtClean="0">
                <a:solidFill>
                  <a:schemeClr val="accent2"/>
                </a:solidFill>
                <a:sym typeface="Symbol" charset="0"/>
              </a:rPr>
              <a:t></a:t>
            </a:r>
            <a:r>
              <a:rPr lang="en-US" b="1" dirty="0" smtClean="0">
                <a:solidFill>
                  <a:schemeClr val="accent2"/>
                </a:solidFill>
                <a:sym typeface="Symbol" charset="0"/>
              </a:rPr>
              <a:t>(</a:t>
            </a:r>
            <a:r>
              <a:rPr lang="en-US" b="1" dirty="0" err="1" smtClean="0">
                <a:solidFill>
                  <a:schemeClr val="accent2"/>
                </a:solidFill>
                <a:sym typeface="Symbol" charset="0"/>
              </a:rPr>
              <a:t>z</a:t>
            </a:r>
            <a:r>
              <a:rPr lang="en-US" b="1" baseline="-25000" dirty="0" err="1" smtClean="0">
                <a:solidFill>
                  <a:schemeClr val="accent2"/>
                </a:solidFill>
                <a:sym typeface="Symbol" charset="0"/>
              </a:rPr>
              <a:t>CMB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)</a:t>
            </a:r>
            <a:r>
              <a:rPr lang="en-US" b="1" dirty="0" smtClean="0">
                <a:solidFill>
                  <a:srgbClr val="00AE00"/>
                </a:solidFill>
              </a:rPr>
              <a:t>~10</a:t>
            </a:r>
            <a:r>
              <a:rPr lang="en-US" b="1" baseline="30000" dirty="0" smtClean="0">
                <a:solidFill>
                  <a:srgbClr val="00AE00"/>
                </a:solidFill>
              </a:rPr>
              <a:t>-9</a:t>
            </a:r>
            <a:r>
              <a:rPr lang="en-US" b="1" dirty="0" smtClean="0">
                <a:solidFill>
                  <a:srgbClr val="00AE00"/>
                </a:solidFill>
              </a:rPr>
              <a:t> </a:t>
            </a:r>
            <a:r>
              <a:rPr lang="en-US" b="1" dirty="0" smtClean="0">
                <a:solidFill>
                  <a:srgbClr val="00279F"/>
                </a:solidFill>
              </a:rPr>
              <a:t>but observations allow </a:t>
            </a:r>
            <a:r>
              <a:rPr lang="en-US" b="1" dirty="0" smtClean="0">
                <a:solidFill>
                  <a:srgbClr val="00AE00"/>
                </a:solidFill>
              </a:rPr>
              <a:t>10</a:t>
            </a:r>
            <a:r>
              <a:rPr lang="en-US" b="1" baseline="30000" dirty="0" smtClean="0">
                <a:solidFill>
                  <a:srgbClr val="00AE00"/>
                </a:solidFill>
              </a:rPr>
              <a:t>-2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</a:p>
        </p:txBody>
      </p:sp>
      <p:pic>
        <p:nvPicPr>
          <p:cNvPr id="2" name="Picture 1" descr="DaliTimePainting02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84" y="5761906"/>
            <a:ext cx="1045890" cy="1264434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51" y="2249860"/>
            <a:ext cx="1565286" cy="117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osmicwe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88" y="3967888"/>
            <a:ext cx="1299259" cy="12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58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_099rv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er_099rv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er_099r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_099r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26165</TotalTime>
  <Words>2193</Words>
  <Application>Microsoft Macintosh PowerPoint</Application>
  <PresentationFormat>Custom</PresentationFormat>
  <Paragraphs>275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Per_099rv1</vt:lpstr>
      <vt:lpstr>PowerPoint Presentation</vt:lpstr>
      <vt:lpstr>PowerPoint Presentation</vt:lpstr>
      <vt:lpstr>PowerPoint Presentation</vt:lpstr>
      <vt:lpstr>Cosmic Coincidence</vt:lpstr>
      <vt:lpstr>On Beyond !</vt:lpstr>
      <vt:lpstr>Dark Energy as a Teenager</vt:lpstr>
      <vt:lpstr>Latest Data</vt:lpstr>
      <vt:lpstr>Are We Done?</vt:lpstr>
      <vt:lpstr>Dark Energy Properties</vt:lpstr>
      <vt:lpstr>Beyond Einstein Gravity</vt:lpstr>
      <vt:lpstr>Observational Leverage</vt:lpstr>
      <vt:lpstr>The Direction of Gravity</vt:lpstr>
      <vt:lpstr>Galileon Gravity</vt:lpstr>
      <vt:lpstr>Data vs Gravity</vt:lpstr>
      <vt:lpstr>Weirder Gravity (and )</vt:lpstr>
      <vt:lpstr>Chasing Down Cosmic Acceleration</vt:lpstr>
      <vt:lpstr>Strong Lensing Time Delays</vt:lpstr>
      <vt:lpstr>Time Delays + Supernovae</vt:lpstr>
      <vt:lpstr>Time Delay Surveys</vt:lpstr>
      <vt:lpstr>PowerPoint Presentation</vt:lpstr>
      <vt:lpstr>Data, Data, Data</vt:lpstr>
      <vt:lpstr>“Greatest Scientific Problem”</vt:lpstr>
      <vt:lpstr>Cosmic Structure</vt:lpstr>
      <vt:lpstr>Redshift Space Distortions</vt:lpstr>
      <vt:lpstr>Redshift Space Distortions</vt:lpstr>
      <vt:lpstr>PowerPoint Presentation</vt:lpstr>
      <vt:lpstr>CMB Probes of Acceleration</vt:lpstr>
      <vt:lpstr>The Speed of Dark</vt:lpstr>
      <vt:lpstr>CMB Lensing</vt:lpstr>
      <vt:lpstr>Dawn’s Early Light</vt:lpstr>
      <vt:lpstr>5 Year Realization (Cosmology 2017)</vt:lpstr>
      <vt:lpstr>Ideas/Trends/Lessons</vt:lpstr>
      <vt:lpstr>Summary</vt:lpstr>
    </vt:vector>
  </TitlesOfParts>
  <Company>E Linder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303</cp:revision>
  <cp:lastPrinted>2011-06-23T15:21:52Z</cp:lastPrinted>
  <dcterms:created xsi:type="dcterms:W3CDTF">2011-10-12T23:17:14Z</dcterms:created>
  <dcterms:modified xsi:type="dcterms:W3CDTF">2012-06-20T20:19:20Z</dcterms:modified>
</cp:coreProperties>
</file>