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3" r:id="rId3"/>
    <p:sldMasterId id="2147483657" r:id="rId4"/>
    <p:sldMasterId id="2147483661" r:id="rId5"/>
    <p:sldMasterId id="2147483854" r:id="rId6"/>
    <p:sldMasterId id="2147483878" r:id="rId7"/>
    <p:sldMasterId id="2147483921" r:id="rId8"/>
    <p:sldMasterId id="2147483971" r:id="rId9"/>
    <p:sldMasterId id="2147484045" r:id="rId10"/>
    <p:sldMasterId id="2147484047" r:id="rId11"/>
  </p:sldMasterIdLst>
  <p:notesMasterIdLst>
    <p:notesMasterId r:id="rId26"/>
  </p:notesMasterIdLst>
  <p:sldIdLst>
    <p:sldId id="539" r:id="rId12"/>
    <p:sldId id="536" r:id="rId13"/>
    <p:sldId id="533" r:id="rId14"/>
    <p:sldId id="481" r:id="rId15"/>
    <p:sldId id="548" r:id="rId16"/>
    <p:sldId id="549" r:id="rId17"/>
    <p:sldId id="550" r:id="rId18"/>
    <p:sldId id="554" r:id="rId19"/>
    <p:sldId id="551" r:id="rId20"/>
    <p:sldId id="556" r:id="rId21"/>
    <p:sldId id="552" r:id="rId22"/>
    <p:sldId id="438" r:id="rId23"/>
    <p:sldId id="465" r:id="rId24"/>
    <p:sldId id="497" r:id="rId2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CC00"/>
    <a:srgbClr val="FF3300"/>
    <a:srgbClr val="FF0066"/>
    <a:srgbClr val="66FFFF"/>
    <a:srgbClr val="FFCC00"/>
    <a:srgbClr val="33CCFF"/>
    <a:srgbClr val="FFFF00"/>
    <a:srgbClr val="8000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>
        <p:scale>
          <a:sx n="70" d="100"/>
          <a:sy n="70" d="100"/>
        </p:scale>
        <p:origin x="-504" y="-102"/>
      </p:cViewPr>
      <p:guideLst>
        <p:guide orient="horz" pos="3360"/>
        <p:guide pos="35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4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7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7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7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2A00C59-4998-4A15-A854-9D216C075F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475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EAB31-439A-47F4-BD78-0EE8384E29B8}" type="slidenum">
              <a:rPr lang="en-US" smtClean="0">
                <a:solidFill>
                  <a:prstClr val="white"/>
                </a:solidFill>
              </a:rPr>
              <a:pPr/>
              <a:t>1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65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00C59-4998-4A15-A854-9D216C075FD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53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EAB31-439A-47F4-BD78-0EE8384E29B8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83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EAB31-439A-47F4-BD78-0EE8384E29B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12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00C59-4998-4A15-A854-9D216C075FD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1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2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3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51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A6D81B-CE77-4AF6-83DE-9E6B68850F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7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93659-2CBD-4677-92D0-AE3DD6B694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80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10634-6B22-4CCF-80E6-390CF3363A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84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8FFBC-084F-451B-A10C-65E12E7EF9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30862F-0765-44F1-923F-5587E2ED18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64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E0F5B-59E8-4727-910A-F3DC2FF709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00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3CAAD-B730-4A92-BC15-53F1A6C646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42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EC18F-529C-4628-9218-9D6AD6D936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5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90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BCC60-2240-4C11-827F-069830062B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9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3A0DB-121C-4FCE-AFD4-829700055F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F4DED-2EFA-469F-8B98-C73C421676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83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65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31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33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72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211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01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293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30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85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38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29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62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49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719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837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80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2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710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2760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626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59708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125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178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09F7A0-2C1A-47D6-95A3-B9087A2D0B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189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4172B-6364-4AEC-BDEB-B7435076E8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393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48258-EB60-4AE8-91FC-9988CE93F6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132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2DD17-DB05-4CA8-A4D9-C577A3886D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184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4E133-FD42-4CAE-AD56-D9481DF1F6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9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260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B2724-2412-4443-A55B-A8F0657F7E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35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D30D1-F4D6-4B69-B93E-C473289747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940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FCD20-94E4-4840-A814-69B02BE2E2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132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799A5-E880-4FCD-A662-4158A2C44F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162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99D71-925D-42FA-A08D-61321E0800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D31CD-0C9D-4C6A-85A7-298A503A24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754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53F8-4ACD-44CD-B19F-A36D713D7C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3716-A9D4-413A-BFA7-8744BBC89C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601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53F8-4ACD-44CD-B19F-A36D713D7C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3716-A9D4-413A-BFA7-8744BBC89C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797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53F8-4ACD-44CD-B19F-A36D713D7C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3716-A9D4-413A-BFA7-8744BBC89C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035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53F8-4ACD-44CD-B19F-A36D713D7C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3716-A9D4-413A-BFA7-8744BBC89C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8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261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53F8-4ACD-44CD-B19F-A36D713D7C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3716-A9D4-413A-BFA7-8744BBC89C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047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53F8-4ACD-44CD-B19F-A36D713D7C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3716-A9D4-413A-BFA7-8744BBC89C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993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53F8-4ACD-44CD-B19F-A36D713D7C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3716-A9D4-413A-BFA7-8744BBC89C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636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53F8-4ACD-44CD-B19F-A36D713D7C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3716-A9D4-413A-BFA7-8744BBC89C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734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53F8-4ACD-44CD-B19F-A36D713D7C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3716-A9D4-413A-BFA7-8744BBC89C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682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53F8-4ACD-44CD-B19F-A36D713D7C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3716-A9D4-413A-BFA7-8744BBC89C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57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53F8-4ACD-44CD-B19F-A36D713D7C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3716-A9D4-413A-BFA7-8744BBC89C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213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11CED-7C04-4EF2-8B8E-A0FDDE90D7B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723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5FA13-E97B-4857-AF0C-750DC6E620D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168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11CED-7C04-4EF2-8B8E-A0FDDE90D7B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34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3340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1D81E-1FC7-4DD4-AC7B-EEFA4AECC79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449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940-51EA-49AC-AC09-F1AB53EA2BCF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909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729DB-E75B-4D25-B453-6BE993877453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76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AECDF-CD8C-4272-B976-4E708BC5EE5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275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0BFE9-6794-48B5-9460-75CDDF957A5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378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252F4-0D4D-46C9-ADE6-CE935F57412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611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317092-E30F-4038-96A3-718A87A3EA3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588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CDC95-1138-4BAB-AAB1-02933D2F551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012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BDCEC-6EC4-45AB-9B50-225DFFAFA283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1426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DE7B-CCDA-4E6A-B108-12BABC95D0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949A-BF37-4680-ADCB-EFB4709B69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37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53181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BBD0-F7E6-4EB5-BD92-28E5208ABB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949A-BF37-4680-ADCB-EFB4709B69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018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D45-3F6A-4176-8F3D-CC4A39F938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949A-BF37-4680-ADCB-EFB4709B69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040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2B3B6-2A38-4210-9382-A8ACC76C26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949A-BF37-4680-ADCB-EFB4709B69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1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10A41-21EF-4FB6-A1D8-5D394F0539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949A-BF37-4680-ADCB-EFB4709B69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664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7D042-6228-4513-B54B-AEE3E1F4B0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b="1">
                <a:solidFill>
                  <a:srgbClr val="FF0000"/>
                </a:solidFill>
              </a:defRPr>
            </a:lvl1pPr>
          </a:lstStyle>
          <a:p>
            <a:fld id="{4144949A-BF37-4680-ADCB-EFB4709B69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54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C6AD-5A82-437C-9431-89A225B95F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949A-BF37-4680-ADCB-EFB4709B69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649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47B3-CE26-47EB-8F0A-091446DF15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949A-BF37-4680-ADCB-EFB4709B69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933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0C68-B179-4E20-8BB3-A5D2E6C60D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949A-BF37-4680-ADCB-EFB4709B69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637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310C-972D-45BF-9E41-F0065A6B8F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949A-BF37-4680-ADCB-EFB4709B69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438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10557-55A6-4F6E-B2C4-B5C9234200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949A-BF37-4680-ADCB-EFB4709B69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8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39848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06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70E52-E593-4269-BF95-CEF16EA9E3F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82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9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59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algn="l"/>
            <a:endParaRPr lang="en-GB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GB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C11F7482-D278-4FDE-94A6-1291EF190EB7}" type="slidenum">
              <a:rPr lang="en-GB" smtClean="0">
                <a:solidFill>
                  <a:srgbClr val="FFFFFF"/>
                </a:solidFill>
                <a:latin typeface="Times New Roman" pitchFamily="18" charset="0"/>
              </a:rPr>
              <a:pPr/>
              <a:t>‹#›</a:t>
            </a:fld>
            <a:endParaRPr lang="en-GB" smtClean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19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8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99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27CD7F5C-CB7E-419B-B548-C53038C69B4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Palatino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Palatino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Palatino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Palatino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Palatino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Palatino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Palatino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Palatino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66FFFF"/>
          </a:solidFill>
          <a:latin typeface="Trebuchet MS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 i="1">
          <a:solidFill>
            <a:schemeClr val="bg1"/>
          </a:solidFill>
          <a:latin typeface="Times New Roman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osmos_3colo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7800"/>
            <a:ext cx="9748838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Palatino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Palatino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Palatino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Palatino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Palatino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Palatino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Palatino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Palatino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66FFFF"/>
          </a:solidFill>
          <a:latin typeface="Trebuchet MS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 i="1">
          <a:solidFill>
            <a:schemeClr val="bg1"/>
          </a:solidFill>
          <a:latin typeface="Times New Roman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91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7463B04B-7BA0-490E-890D-57637E8BFE1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3E953F8-4ACD-44CD-B19F-A36D713D7C8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1/25/2016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42C3716-A9D4-413A-BFA7-8744BBC89C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505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99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algn="l"/>
            <a:endParaRPr lang="en-GB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9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9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FD04550F-473E-4ECD-993D-BC19C631874A}" type="slidenum">
              <a:rPr lang="en-GB">
                <a:solidFill>
                  <a:srgbClr val="FFFFFF"/>
                </a:solidFill>
                <a:latin typeface="Times New Roman" pitchFamily="18" charset="0"/>
              </a:rPr>
              <a:pPr/>
              <a:t>‹#›</a:t>
            </a:fld>
            <a:endParaRPr lang="en-GB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211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9" r:id="rId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99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algn="l"/>
            <a:endParaRPr lang="en-GB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9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9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FD04550F-473E-4ECD-993D-BC19C631874A}" type="slidenum">
              <a:rPr lang="en-GB">
                <a:solidFill>
                  <a:srgbClr val="FFFFFF"/>
                </a:solidFill>
                <a:latin typeface="Times New Roman" pitchFamily="18" charset="0"/>
              </a:rPr>
              <a:pPr/>
              <a:t>‹#›</a:t>
            </a:fld>
            <a:endParaRPr lang="en-GB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350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770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4D0800F-4455-418B-89BD-269DDD5795F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sto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1/25/2016</a:t>
            </a:fld>
            <a:endParaRPr lang="en-US">
              <a:solidFill>
                <a:prstClr val="black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144949A-BF37-4680-ADCB-EFB4709B69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sto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78163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oleObject" Target="../embeddings/oleObject6.bin"/><Relationship Id="rId3" Type="http://schemas.openxmlformats.org/officeDocument/2006/relationships/image" Target="../media/image46.jpe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5.vml"/><Relationship Id="rId6" Type="http://schemas.microsoft.com/office/2007/relationships/hdphoto" Target="../media/hdphoto4.wdp"/><Relationship Id="rId11" Type="http://schemas.openxmlformats.org/officeDocument/2006/relationships/image" Target="../media/image56.png"/><Relationship Id="rId5" Type="http://schemas.openxmlformats.org/officeDocument/2006/relationships/image" Target="../media/image54.jpeg"/><Relationship Id="rId15" Type="http://schemas.openxmlformats.org/officeDocument/2006/relationships/image" Target="../media/image20.jpeg"/><Relationship Id="rId10" Type="http://schemas.openxmlformats.org/officeDocument/2006/relationships/image" Target="../media/image55.png"/><Relationship Id="rId4" Type="http://schemas.microsoft.com/office/2007/relationships/hdphoto" Target="../media/hdphoto3.wdp"/><Relationship Id="rId9" Type="http://schemas.openxmlformats.org/officeDocument/2006/relationships/image" Target="../media/image500.png"/><Relationship Id="rId14" Type="http://schemas.openxmlformats.org/officeDocument/2006/relationships/image" Target="../media/image53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oleObject" Target="../embeddings/oleObject7.bin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8.wmf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20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3.wmf"/><Relationship Id="rId12" Type="http://schemas.openxmlformats.org/officeDocument/2006/relationships/image" Target="../media/image66.emf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65.wmf"/><Relationship Id="rId5" Type="http://schemas.openxmlformats.org/officeDocument/2006/relationships/image" Target="../media/image62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64.wmf"/><Relationship Id="rId14" Type="http://schemas.openxmlformats.org/officeDocument/2006/relationships/image" Target="../media/image6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19.jpe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8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emf"/><Relationship Id="rId11" Type="http://schemas.openxmlformats.org/officeDocument/2006/relationships/image" Target="../media/image17.emf"/><Relationship Id="rId5" Type="http://schemas.openxmlformats.org/officeDocument/2006/relationships/image" Target="../media/image13.jpeg"/><Relationship Id="rId10" Type="http://schemas.openxmlformats.org/officeDocument/2006/relationships/image" Target="../media/image16.png"/><Relationship Id="rId4" Type="http://schemas.openxmlformats.org/officeDocument/2006/relationships/image" Target="../media/image12.emf"/><Relationship Id="rId9" Type="http://schemas.openxmlformats.org/officeDocument/2006/relationships/image" Target="../media/image15.png"/><Relationship Id="rId1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12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4.jpeg"/><Relationship Id="rId11" Type="http://schemas.openxmlformats.org/officeDocument/2006/relationships/image" Target="../media/image28.jpeg"/><Relationship Id="rId5" Type="http://schemas.openxmlformats.org/officeDocument/2006/relationships/image" Target="../media/image23.jpg"/><Relationship Id="rId10" Type="http://schemas.microsoft.com/office/2007/relationships/hdphoto" Target="../media/hdphoto2.wdp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9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10" Type="http://schemas.openxmlformats.org/officeDocument/2006/relationships/image" Target="../media/image20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10" Type="http://schemas.openxmlformats.org/officeDocument/2006/relationships/image" Target="../media/image20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6.jpeg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0.jpeg"/><Relationship Id="rId4" Type="http://schemas.microsoft.com/office/2007/relationships/hdphoto" Target="../media/hdphoto3.wdp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6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microsoft.com/office/2007/relationships/hdphoto" Target="../media/hdphoto3.wdp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8611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69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37835" y="560653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flipH="1" flipV="1">
            <a:off x="5486400" y="381000"/>
            <a:ext cx="1553190" cy="2162890"/>
          </a:xfrm>
          <a:prstGeom prst="line">
            <a:avLst/>
          </a:prstGeom>
          <a:solidFill>
            <a:schemeClr val="tx1"/>
          </a:solidFill>
          <a:ln w="12700" cap="flat" cmpd="sng" algn="ctr">
            <a:solidFill>
              <a:srgbClr val="FF660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clrChange>
              <a:clrFrom>
                <a:srgbClr val="050304"/>
              </a:clrFrom>
              <a:clrTo>
                <a:srgbClr val="0503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5157" flipH="1">
            <a:off x="6655999" y="324424"/>
            <a:ext cx="2141084" cy="1421605"/>
          </a:xfrm>
          <a:prstGeom prst="rect">
            <a:avLst/>
          </a:prstGeom>
        </p:spPr>
      </p:pic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127568" y="2895600"/>
            <a:ext cx="880729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CC0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Recent Results on Star </a:t>
            </a:r>
            <a:r>
              <a:rPr lang="en-US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Forming Disk Galaxies</a:t>
            </a:r>
          </a:p>
          <a:p>
            <a:pPr>
              <a:lnSpc>
                <a:spcPct val="90000"/>
              </a:lnSpc>
            </a:pPr>
            <a:r>
              <a:rPr lang="en-US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a</a:t>
            </a:r>
            <a:r>
              <a:rPr lang="en-US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 the Peak Epoch of</a:t>
            </a:r>
          </a:p>
          <a:p>
            <a:pPr>
              <a:lnSpc>
                <a:spcPct val="90000"/>
              </a:lnSpc>
            </a:pPr>
            <a:r>
              <a:rPr lang="en-US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Cosmic </a:t>
            </a:r>
            <a:r>
              <a:rPr lang="en-US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Galaxy Formation: KMOS</a:t>
            </a:r>
            <a:r>
              <a:rPr lang="en-US" sz="35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3D</a:t>
            </a:r>
            <a:endParaRPr lang="en-US" sz="3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61372" y="5606534"/>
            <a:ext cx="87734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CC00"/>
                  </a:outerShdw>
                </a:effectLst>
              </a14:hiddenEffects>
            </a:ext>
          </a:extLst>
        </p:spPr>
        <p:txBody>
          <a:bodyPr wrap="none" anchor="ctr" anchorCtr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rgbClr val="FFFF00"/>
                </a:solidFill>
                <a:latin typeface="+mn-lt"/>
              </a:rPr>
              <a:t>E</a:t>
            </a:r>
            <a:r>
              <a:rPr lang="en-US" sz="1200" dirty="0">
                <a:solidFill>
                  <a:srgbClr val="FFFF00"/>
                </a:solidFill>
                <a:latin typeface="+mn-lt"/>
              </a:rPr>
              <a:t>. </a:t>
            </a:r>
            <a:r>
              <a:rPr lang="en-US" sz="1200" dirty="0" err="1">
                <a:solidFill>
                  <a:srgbClr val="FFFF00"/>
                </a:solidFill>
                <a:latin typeface="+mn-lt"/>
              </a:rPr>
              <a:t>Wisnioski</a:t>
            </a:r>
            <a:r>
              <a:rPr lang="en-US" sz="12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E.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Wuyts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S.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Wuyts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 P. Lang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 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D. Lutz, M.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Fossati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D.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Wilman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A.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Renzini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S.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Tacchella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M.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Carollo</a:t>
            </a:r>
            <a:endParaRPr lang="en-US" sz="1200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+mn-lt"/>
              </a:rPr>
              <a:t>K.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Bandara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A.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Beifiori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R. Bender, N.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Bouché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G.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Brammer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A.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Burkert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J. Chan, A.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Cimatti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G.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Cresci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 E.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Daddi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R. Davies, D.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Erb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+mn-lt"/>
              </a:rPr>
              <a:t>A.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Galametz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S. Kulkarni, S. Lilly, C. Mancini,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J.T. Mendel, I.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Momcheva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T.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Naab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E.J. Nelson, S. Newman, Y. Peng, D. Rosario, 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+mn-lt"/>
              </a:rPr>
              <a:t>R.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Saglia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S. Seitz, A. Shapley, C.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Steidel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A. Sternberg, 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E.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Strobl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-Hicks, K.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Tadaki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H.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Übler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P. van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Dokkum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D.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Vergani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G.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Zamorani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2728" y="5370731"/>
            <a:ext cx="7090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+mn-lt"/>
              </a:rPr>
              <a:t>R.G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., </a:t>
            </a:r>
            <a:r>
              <a:rPr lang="en-US" sz="1400" b="1" dirty="0" smtClean="0">
                <a:solidFill>
                  <a:srgbClr val="FFFF00"/>
                </a:solidFill>
                <a:latin typeface="+mn-lt"/>
              </a:rPr>
              <a:t>N.M</a:t>
            </a:r>
            <a:r>
              <a:rPr lang="en-US" sz="1400" b="1" dirty="0" smtClean="0">
                <a:solidFill>
                  <a:srgbClr val="FFFF00"/>
                </a:solidFill>
                <a:latin typeface="+mn-lt"/>
              </a:rPr>
              <a:t>. </a:t>
            </a:r>
            <a:r>
              <a:rPr lang="en-US" sz="1400" b="1" dirty="0" err="1" smtClean="0">
                <a:solidFill>
                  <a:srgbClr val="FFFF00"/>
                </a:solidFill>
                <a:latin typeface="+mn-lt"/>
              </a:rPr>
              <a:t>Förster</a:t>
            </a:r>
            <a:r>
              <a:rPr lang="en-US" sz="14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  <a:latin typeface="+mn-lt"/>
              </a:rPr>
              <a:t>Schreiber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, Linda 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Tacconi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and the KMOS</a:t>
            </a:r>
            <a:r>
              <a:rPr lang="en-US" sz="1200" baseline="30000" dirty="0">
                <a:solidFill>
                  <a:schemeClr val="tx1"/>
                </a:solidFill>
                <a:latin typeface="+mn-lt"/>
              </a:rPr>
              <a:t>3D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, SINS/</a:t>
            </a:r>
            <a:r>
              <a:rPr lang="en-US" sz="1200" dirty="0" err="1">
                <a:solidFill>
                  <a:schemeClr val="tx1"/>
                </a:solidFill>
                <a:latin typeface="+mn-lt"/>
              </a:rPr>
              <a:t>zC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-SINF, 3D-HST, PHIBSS/2 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Teams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459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3040243" y="494784"/>
            <a:ext cx="3091232" cy="51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CC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300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Baryon </a:t>
            </a:r>
            <a:r>
              <a:rPr lang="en-US" sz="3300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Fraction</a:t>
            </a:r>
            <a:endParaRPr lang="en-US" sz="3300" b="1" dirty="0" smtClean="0">
              <a:solidFill>
                <a:schemeClr val="tx1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64735" r="14524" b="24397"/>
          <a:stretch/>
        </p:blipFill>
        <p:spPr>
          <a:xfrm>
            <a:off x="7614313" y="243882"/>
            <a:ext cx="1371600" cy="5018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513" y="239417"/>
            <a:ext cx="1526380" cy="461665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>
            <a:solidFill>
              <a:srgbClr val="1F497D">
                <a:lumMod val="75000"/>
              </a:srgb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gerian" panose="04020705040A02060702" pitchFamily="82" charset="0"/>
                <a:cs typeface="Calibri" pitchFamily="34" charset="0"/>
              </a:rPr>
              <a:t>KMOS-3D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7291316" cy="509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00" y="6400800"/>
            <a:ext cx="6276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Burkert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2015,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Behroozi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2009, 2012,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Moster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2013</a:t>
            </a:r>
            <a:endParaRPr lang="en-GB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30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14192" y="2256018"/>
            <a:ext cx="2486208" cy="2969158"/>
            <a:chOff x="76200" y="2256018"/>
            <a:chExt cx="2486208" cy="2969158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76200" y="2437416"/>
              <a:ext cx="2486208" cy="2591784"/>
              <a:chOff x="367274" y="2647604"/>
              <a:chExt cx="1957647" cy="2040775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brightnessContrast contrast="4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274" y="2647604"/>
                <a:ext cx="1957647" cy="2040775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46" name="Freeform 6"/>
              <p:cNvSpPr>
                <a:spLocks/>
              </p:cNvSpPr>
              <p:nvPr/>
            </p:nvSpPr>
            <p:spPr bwMode="auto">
              <a:xfrm>
                <a:off x="842942" y="3895917"/>
                <a:ext cx="1155291" cy="472866"/>
              </a:xfrm>
              <a:custGeom>
                <a:avLst/>
                <a:gdLst>
                  <a:gd name="T0" fmla="*/ 0 w 1488"/>
                  <a:gd name="T1" fmla="*/ 8 h 640"/>
                  <a:gd name="T2" fmla="*/ 96 w 1488"/>
                  <a:gd name="T3" fmla="*/ 8 h 640"/>
                  <a:gd name="T4" fmla="*/ 240 w 1488"/>
                  <a:gd name="T5" fmla="*/ 8 h 640"/>
                  <a:gd name="T6" fmla="*/ 288 w 1488"/>
                  <a:gd name="T7" fmla="*/ 56 h 640"/>
                  <a:gd name="T8" fmla="*/ 384 w 1488"/>
                  <a:gd name="T9" fmla="*/ 152 h 640"/>
                  <a:gd name="T10" fmla="*/ 432 w 1488"/>
                  <a:gd name="T11" fmla="*/ 296 h 640"/>
                  <a:gd name="T12" fmla="*/ 528 w 1488"/>
                  <a:gd name="T13" fmla="*/ 440 h 640"/>
                  <a:gd name="T14" fmla="*/ 576 w 1488"/>
                  <a:gd name="T15" fmla="*/ 536 h 640"/>
                  <a:gd name="T16" fmla="*/ 624 w 1488"/>
                  <a:gd name="T17" fmla="*/ 584 h 640"/>
                  <a:gd name="T18" fmla="*/ 720 w 1488"/>
                  <a:gd name="T19" fmla="*/ 632 h 640"/>
                  <a:gd name="T20" fmla="*/ 816 w 1488"/>
                  <a:gd name="T21" fmla="*/ 584 h 640"/>
                  <a:gd name="T22" fmla="*/ 864 w 1488"/>
                  <a:gd name="T23" fmla="*/ 296 h 640"/>
                  <a:gd name="T24" fmla="*/ 1008 w 1488"/>
                  <a:gd name="T25" fmla="*/ 104 h 640"/>
                  <a:gd name="T26" fmla="*/ 1152 w 1488"/>
                  <a:gd name="T27" fmla="*/ 56 h 640"/>
                  <a:gd name="T28" fmla="*/ 1296 w 1488"/>
                  <a:gd name="T29" fmla="*/ 56 h 640"/>
                  <a:gd name="T30" fmla="*/ 1488 w 1488"/>
                  <a:gd name="T31" fmla="*/ 56 h 640"/>
                  <a:gd name="connsiteX0" fmla="*/ 0 w 10000"/>
                  <a:gd name="connsiteY0" fmla="*/ 56 h 9810"/>
                  <a:gd name="connsiteX1" fmla="*/ 645 w 10000"/>
                  <a:gd name="connsiteY1" fmla="*/ 56 h 9810"/>
                  <a:gd name="connsiteX2" fmla="*/ 1613 w 10000"/>
                  <a:gd name="connsiteY2" fmla="*/ 56 h 9810"/>
                  <a:gd name="connsiteX3" fmla="*/ 1935 w 10000"/>
                  <a:gd name="connsiteY3" fmla="*/ 806 h 9810"/>
                  <a:gd name="connsiteX4" fmla="*/ 2581 w 10000"/>
                  <a:gd name="connsiteY4" fmla="*/ 2306 h 9810"/>
                  <a:gd name="connsiteX5" fmla="*/ 2903 w 10000"/>
                  <a:gd name="connsiteY5" fmla="*/ 4556 h 9810"/>
                  <a:gd name="connsiteX6" fmla="*/ 3548 w 10000"/>
                  <a:gd name="connsiteY6" fmla="*/ 6806 h 9810"/>
                  <a:gd name="connsiteX7" fmla="*/ 3871 w 10000"/>
                  <a:gd name="connsiteY7" fmla="*/ 8306 h 9810"/>
                  <a:gd name="connsiteX8" fmla="*/ 4194 w 10000"/>
                  <a:gd name="connsiteY8" fmla="*/ 9056 h 9810"/>
                  <a:gd name="connsiteX9" fmla="*/ 4839 w 10000"/>
                  <a:gd name="connsiteY9" fmla="*/ 9806 h 9810"/>
                  <a:gd name="connsiteX10" fmla="*/ 5484 w 10000"/>
                  <a:gd name="connsiteY10" fmla="*/ 9056 h 9810"/>
                  <a:gd name="connsiteX11" fmla="*/ 6000 w 10000"/>
                  <a:gd name="connsiteY11" fmla="*/ 4669 h 9810"/>
                  <a:gd name="connsiteX12" fmla="*/ 6774 w 10000"/>
                  <a:gd name="connsiteY12" fmla="*/ 1556 h 9810"/>
                  <a:gd name="connsiteX13" fmla="*/ 7742 w 10000"/>
                  <a:gd name="connsiteY13" fmla="*/ 806 h 9810"/>
                  <a:gd name="connsiteX14" fmla="*/ 8710 w 10000"/>
                  <a:gd name="connsiteY14" fmla="*/ 806 h 9810"/>
                  <a:gd name="connsiteX15" fmla="*/ 10000 w 10000"/>
                  <a:gd name="connsiteY15" fmla="*/ 806 h 9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000" h="9810">
                    <a:moveTo>
                      <a:pt x="0" y="56"/>
                    </a:moveTo>
                    <a:lnTo>
                      <a:pt x="645" y="56"/>
                    </a:lnTo>
                    <a:cubicBezTo>
                      <a:pt x="914" y="56"/>
                      <a:pt x="1398" y="-69"/>
                      <a:pt x="1613" y="56"/>
                    </a:cubicBezTo>
                    <a:cubicBezTo>
                      <a:pt x="1828" y="181"/>
                      <a:pt x="1774" y="431"/>
                      <a:pt x="1935" y="806"/>
                    </a:cubicBezTo>
                    <a:cubicBezTo>
                      <a:pt x="2097" y="1181"/>
                      <a:pt x="2419" y="1681"/>
                      <a:pt x="2581" y="2306"/>
                    </a:cubicBezTo>
                    <a:cubicBezTo>
                      <a:pt x="2742" y="2931"/>
                      <a:pt x="2742" y="3806"/>
                      <a:pt x="2903" y="4556"/>
                    </a:cubicBezTo>
                    <a:cubicBezTo>
                      <a:pt x="3065" y="5306"/>
                      <a:pt x="3387" y="6181"/>
                      <a:pt x="3548" y="6806"/>
                    </a:cubicBezTo>
                    <a:cubicBezTo>
                      <a:pt x="3710" y="7431"/>
                      <a:pt x="3763" y="7931"/>
                      <a:pt x="3871" y="8306"/>
                    </a:cubicBezTo>
                    <a:cubicBezTo>
                      <a:pt x="3978" y="8681"/>
                      <a:pt x="4032" y="8806"/>
                      <a:pt x="4194" y="9056"/>
                    </a:cubicBezTo>
                    <a:cubicBezTo>
                      <a:pt x="4355" y="9306"/>
                      <a:pt x="4624" y="9806"/>
                      <a:pt x="4839" y="9806"/>
                    </a:cubicBezTo>
                    <a:cubicBezTo>
                      <a:pt x="5054" y="9806"/>
                      <a:pt x="5291" y="9912"/>
                      <a:pt x="5484" y="9056"/>
                    </a:cubicBezTo>
                    <a:cubicBezTo>
                      <a:pt x="5677" y="8200"/>
                      <a:pt x="5785" y="5919"/>
                      <a:pt x="6000" y="4669"/>
                    </a:cubicBezTo>
                    <a:cubicBezTo>
                      <a:pt x="6216" y="3419"/>
                      <a:pt x="6484" y="2200"/>
                      <a:pt x="6774" y="1556"/>
                    </a:cubicBezTo>
                    <a:cubicBezTo>
                      <a:pt x="7064" y="912"/>
                      <a:pt x="7419" y="931"/>
                      <a:pt x="7742" y="806"/>
                    </a:cubicBezTo>
                    <a:cubicBezTo>
                      <a:pt x="8065" y="681"/>
                      <a:pt x="8333" y="806"/>
                      <a:pt x="8710" y="806"/>
                    </a:cubicBezTo>
                    <a:lnTo>
                      <a:pt x="10000" y="806"/>
                    </a:lnTo>
                  </a:path>
                </a:pathLst>
              </a:custGeom>
              <a:solidFill>
                <a:schemeClr val="bg1">
                  <a:lumMod val="75000"/>
                  <a:alpha val="24000"/>
                </a:scheme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algn="l"/>
                <a:endParaRPr lang="en-US" sz="100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47" name="Text Box 12"/>
            <p:cNvSpPr txBox="1">
              <a:spLocks noChangeAspect="1" noChangeArrowheads="1"/>
            </p:cNvSpPr>
            <p:nvPr/>
          </p:nvSpPr>
          <p:spPr bwMode="auto">
            <a:xfrm>
              <a:off x="657408" y="2256018"/>
              <a:ext cx="1492716" cy="27699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 b="1" dirty="0" smtClean="0">
                  <a:solidFill>
                    <a:srgbClr val="FFFFFF"/>
                  </a:solidFill>
                  <a:cs typeface="Arial" pitchFamily="34" charset="0"/>
                </a:rPr>
                <a:t>Rest-UV ISM lines</a:t>
              </a:r>
              <a:endParaRPr lang="el-GR" sz="1200" b="1" dirty="0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52" name="Rectangle 39"/>
            <p:cNvSpPr>
              <a:spLocks noChangeArrowheads="1"/>
            </p:cNvSpPr>
            <p:nvPr/>
          </p:nvSpPr>
          <p:spPr bwMode="auto">
            <a:xfrm>
              <a:off x="76200" y="4948177"/>
              <a:ext cx="86433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200" i="1" dirty="0" smtClean="0">
                  <a:solidFill>
                    <a:srgbClr val="FFFFFF"/>
                  </a:solidFill>
                  <a:latin typeface="Times New Roman" pitchFamily="18" charset="0"/>
                </a:rPr>
                <a:t>Steidel+10</a:t>
              </a:r>
              <a:endParaRPr lang="en-US" sz="1200" i="1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667650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58" name="Equation" r:id="rId7" imgW="114120" imgH="215640" progId="Equation.3">
                  <p:embed/>
                </p:oleObj>
              </mc:Choice>
              <mc:Fallback>
                <p:oleObj name="Equation" r:id="rId7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7651" name="Text Box 3"/>
          <p:cNvSpPr txBox="1">
            <a:spLocks noChangeArrowheads="1"/>
          </p:cNvSpPr>
          <p:nvPr/>
        </p:nvSpPr>
        <p:spPr bwMode="auto">
          <a:xfrm>
            <a:off x="6537325" y="4784725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sz="1000" b="1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90" name="Rectangle 31"/>
          <p:cNvSpPr>
            <a:spLocks noChangeArrowheads="1"/>
          </p:cNvSpPr>
          <p:nvPr/>
        </p:nvSpPr>
        <p:spPr bwMode="auto">
          <a:xfrm>
            <a:off x="76200" y="6429345"/>
            <a:ext cx="840486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100" i="1" dirty="0">
                <a:solidFill>
                  <a:srgbClr val="FFFFFF"/>
                </a:solidFill>
                <a:latin typeface="Times New Roman" pitchFamily="18" charset="0"/>
              </a:rPr>
              <a:t>Also, </a:t>
            </a:r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Pettini+00; Heckman+03,15; Shapley+03;Weiner+09; Steidel+10; Coil+11; Kulas+11; Law+12b; Kornei+12; Chen+12; Martin+05;</a:t>
            </a:r>
          </a:p>
          <a:p>
            <a:pPr algn="l"/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Rupke+02–13; Sharp,Bland-Hawthorn10; Sturm+11; Westmoquette+12,13; Bouché+12,14; RodríguezZaurín+13; Cicone+14; and many others</a:t>
            </a:r>
            <a:endParaRPr lang="en-US" sz="1100" i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1" name="Rectangle 39"/>
          <p:cNvSpPr>
            <a:spLocks noChangeArrowheads="1"/>
          </p:cNvSpPr>
          <p:nvPr/>
        </p:nvSpPr>
        <p:spPr bwMode="auto">
          <a:xfrm>
            <a:off x="108360" y="6172200"/>
            <a:ext cx="27676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</a:rPr>
              <a:t>Genzel+11; Newman+12a,b; Shapiro+09</a:t>
            </a:r>
            <a:endParaRPr lang="en-US" sz="1200" i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 Box 6"/>
              <p:cNvSpPr txBox="1">
                <a:spLocks noChangeArrowheads="1"/>
              </p:cNvSpPr>
              <p:nvPr/>
            </p:nvSpPr>
            <p:spPr bwMode="auto">
              <a:xfrm>
                <a:off x="3905919" y="1447800"/>
                <a:ext cx="3561681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bg2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6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anose="02020603050405020304" pitchFamily="18" charset="0"/>
                    <a:sym typeface="Wingdings 2"/>
                  </a:rPr>
                  <a:t>  FWHM ~ 450 km/s</a:t>
                </a:r>
                <a:endParaRPr lang="en-US" sz="16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anose="02020603050405020304" pitchFamily="18" charset="0"/>
                  <a:sym typeface="Symbol"/>
                </a:endParaRPr>
              </a:p>
              <a:p>
                <a:pPr algn="l"/>
                <a:r>
                  <a:rPr lang="en-US" sz="16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anose="02020603050405020304" pitchFamily="18" charset="0"/>
                    <a:sym typeface="Wingdings 2"/>
                  </a:rPr>
                  <a:t>  </a:t>
                </a:r>
                <a:r>
                  <a:rPr lang="en-US" sz="1600" b="1" dirty="0" err="1" smtClean="0">
                    <a:solidFill>
                      <a:srgbClr val="FFFFFF"/>
                    </a:solidFill>
                    <a:latin typeface="Times New Roman" pitchFamily="18" charset="0"/>
                    <a:cs typeface="Times New Roman" panose="02020603050405020304" pitchFamily="18" charset="0"/>
                    <a:sym typeface="Wingdings 2"/>
                  </a:rPr>
                  <a:t>dM</a:t>
                </a:r>
                <a:r>
                  <a:rPr lang="en-US" sz="1600" b="1" baseline="-25000" dirty="0" err="1" smtClean="0">
                    <a:solidFill>
                      <a:srgbClr val="FFFFFF"/>
                    </a:solidFill>
                    <a:latin typeface="Times New Roman" pitchFamily="18" charset="0"/>
                    <a:cs typeface="Times New Roman" panose="02020603050405020304" pitchFamily="18" charset="0"/>
                    <a:sym typeface="Wingdings 2"/>
                  </a:rPr>
                  <a:t>out</a:t>
                </a:r>
                <a:r>
                  <a:rPr lang="en-US" sz="16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anose="02020603050405020304" pitchFamily="18" charset="0"/>
                    <a:sym typeface="Wingdings 2"/>
                  </a:rPr>
                  <a:t>/</a:t>
                </a:r>
                <a:r>
                  <a:rPr lang="en-US" sz="1600" b="1" dirty="0" err="1" smtClean="0">
                    <a:solidFill>
                      <a:srgbClr val="FFFFFF"/>
                    </a:solidFill>
                    <a:latin typeface="Times New Roman" pitchFamily="18" charset="0"/>
                    <a:cs typeface="Times New Roman" panose="02020603050405020304" pitchFamily="18" charset="0"/>
                    <a:sym typeface="Wingdings 2"/>
                  </a:rPr>
                  <a:t>dt</a:t>
                </a:r>
                <a:r>
                  <a:rPr lang="en-US" sz="16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anose="02020603050405020304" pitchFamily="18" charset="0"/>
                    <a:sym typeface="Wingdings 2"/>
                  </a:rPr>
                  <a:t> (ionized gas) ~ 1 – 5</a:t>
                </a:r>
                <a:r>
                  <a:rPr lang="en-US" sz="16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anose="02020603050405020304" pitchFamily="18" charset="0"/>
                    <a:sym typeface="Symbol"/>
                  </a:rPr>
                  <a:t>  SFRs</a:t>
                </a:r>
              </a:p>
              <a:p>
                <a:pPr algn="l"/>
                <a:r>
                  <a:rPr lang="en-US" sz="16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anose="02020603050405020304" pitchFamily="18" charset="0"/>
                    <a:sym typeface="Wingdings 2"/>
                  </a:rPr>
                  <a:t>  Breakout at </a:t>
                </a:r>
                <a:r>
                  <a:rPr lang="en-US" sz="16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anose="02020603050405020304" pitchFamily="18" charset="0"/>
                    <a:sym typeface="Symbol"/>
                  </a:rPr>
                  <a:t></a:t>
                </a:r>
                <a:r>
                  <a:rPr lang="en-US" sz="1600" b="1" dirty="0">
                    <a:solidFill>
                      <a:srgbClr val="FFFFFF"/>
                    </a:solidFill>
                    <a:latin typeface="Times New Roman" pitchFamily="18" charset="0"/>
                    <a:cs typeface="Times New Roman" panose="02020603050405020304" pitchFamily="18" charset="0"/>
                    <a:sym typeface="Symbol"/>
                  </a:rPr>
                  <a:t>(SFR)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FFFFFF"/>
                        </a:solidFill>
                        <a:latin typeface="Cambria Math"/>
                        <a:ea typeface="Cambria Math"/>
                        <a:sym typeface="Symbol"/>
                      </a:rPr>
                      <m:t>≳</m:t>
                    </m:r>
                  </m:oMath>
                </a14:m>
                <a:r>
                  <a:rPr lang="en-US" sz="1600" b="1" dirty="0">
                    <a:solidFill>
                      <a:srgbClr val="FFFFFF"/>
                    </a:solidFill>
                    <a:latin typeface="Times New Roman" pitchFamily="18" charset="0"/>
                    <a:cs typeface="Times New Roman" panose="02020603050405020304" pitchFamily="18" charset="0"/>
                    <a:sym typeface="Symbol"/>
                  </a:rPr>
                  <a:t> 1 M</a:t>
                </a:r>
                <a:r>
                  <a:rPr lang="en-US" sz="1600" b="1" baseline="-25000" dirty="0">
                    <a:solidFill>
                      <a:srgbClr val="FFFFFF"/>
                    </a:solidFill>
                    <a:latin typeface="Times New Roman" pitchFamily="18" charset="0"/>
                    <a:cs typeface="Times New Roman" panose="02020603050405020304" pitchFamily="18" charset="0"/>
                    <a:sym typeface="Wingdings"/>
                  </a:rPr>
                  <a:t></a:t>
                </a:r>
                <a:r>
                  <a:rPr lang="en-US" sz="1600" b="1" dirty="0">
                    <a:solidFill>
                      <a:srgbClr val="FFFFFF"/>
                    </a:solidFill>
                    <a:latin typeface="Times New Roman" pitchFamily="18" charset="0"/>
                    <a:cs typeface="Times New Roman" panose="02020603050405020304" pitchFamily="18" charset="0"/>
                    <a:sym typeface="Wingdings"/>
                  </a:rPr>
                  <a:t>/</a:t>
                </a:r>
                <a:r>
                  <a:rPr lang="en-US" sz="16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anose="02020603050405020304" pitchFamily="18" charset="0"/>
                    <a:sym typeface="Wingdings"/>
                  </a:rPr>
                  <a:t>yr</a:t>
                </a:r>
                <a:r>
                  <a:rPr lang="en-US" sz="1600" b="1" dirty="0">
                    <a:solidFill>
                      <a:srgbClr val="FFFFFF"/>
                    </a:solidFill>
                    <a:latin typeface="Times New Roman" pitchFamily="18" charset="0"/>
                    <a:cs typeface="Times New Roman" panose="02020603050405020304" pitchFamily="18" charset="0"/>
                    <a:sym typeface="Wingdings"/>
                  </a:rPr>
                  <a:t>/kpc</a:t>
                </a:r>
                <a:r>
                  <a:rPr lang="en-US" sz="1600" b="1" baseline="30000" dirty="0">
                    <a:solidFill>
                      <a:srgbClr val="FFFFFF"/>
                    </a:solidFill>
                    <a:latin typeface="Times New Roman" pitchFamily="18" charset="0"/>
                    <a:cs typeface="Times New Roman" panose="02020603050405020304" pitchFamily="18" charset="0"/>
                    <a:sym typeface="Wingdings"/>
                  </a:rPr>
                  <a:t>2</a:t>
                </a:r>
                <a:endParaRPr lang="en-US" sz="1600" b="1" dirty="0">
                  <a:solidFill>
                    <a:srgbClr val="FFFFFF"/>
                  </a:solidFill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5919" y="1447800"/>
                <a:ext cx="3561681" cy="830997"/>
              </a:xfrm>
              <a:prstGeom prst="rect">
                <a:avLst/>
              </a:prstGeom>
              <a:blipFill rotWithShape="1">
                <a:blip r:embed="rId9"/>
                <a:stretch>
                  <a:fillRect l="-1027" t="-2206" r="-685" b="-808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28600" y="3758184"/>
            <a:ext cx="2209800" cy="2209800"/>
            <a:chOff x="228600" y="3810000"/>
            <a:chExt cx="2209800" cy="2209800"/>
          </a:xfrm>
        </p:grpSpPr>
        <p:pic>
          <p:nvPicPr>
            <p:cNvPr id="48" name="Picture 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810000"/>
              <a:ext cx="2209800" cy="2209800"/>
            </a:xfrm>
            <a:prstGeom prst="rect">
              <a:avLst/>
            </a:prstGeom>
            <a:noFill/>
            <a:ln w="44450" algn="ctr">
              <a:noFill/>
              <a:miter lim="800000"/>
              <a:headEnd/>
              <a:tailEnd/>
            </a:ln>
            <a:effectLst>
              <a:glow rad="50800">
                <a:schemeClr val="tx1">
                  <a:alpha val="70000"/>
                </a:schemeClr>
              </a:glow>
              <a:outerShdw dist="35921" dir="2700000" algn="ctr" rotWithShape="0">
                <a:schemeClr val="bg2"/>
              </a:outerShdw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51" name="Group 50"/>
            <p:cNvGrpSpPr/>
            <p:nvPr/>
          </p:nvGrpSpPr>
          <p:grpSpPr>
            <a:xfrm>
              <a:off x="1211412" y="4827010"/>
              <a:ext cx="619414" cy="267855"/>
              <a:chOff x="5335356" y="4598410"/>
              <a:chExt cx="619414" cy="267855"/>
            </a:xfrm>
          </p:grpSpPr>
          <p:sp>
            <p:nvSpPr>
              <p:cNvPr id="62" name="Oval 17"/>
              <p:cNvSpPr>
                <a:spLocks noChangeAspect="1" noChangeArrowheads="1"/>
              </p:cNvSpPr>
              <p:nvPr/>
            </p:nvSpPr>
            <p:spPr bwMode="auto">
              <a:xfrm>
                <a:off x="5686915" y="4598410"/>
                <a:ext cx="267855" cy="267855"/>
              </a:xfrm>
              <a:prstGeom prst="ellipse">
                <a:avLst/>
              </a:prstGeom>
              <a:noFill/>
              <a:ln w="158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/>
                <a:endParaRPr lang="en-US" sz="1000" smtClean="0">
                  <a:solidFill>
                    <a:srgbClr val="FFFF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66" name="AutoShape 23"/>
              <p:cNvSpPr>
                <a:spLocks noChangeAspect="1" noChangeArrowheads="1"/>
              </p:cNvSpPr>
              <p:nvPr/>
            </p:nvSpPr>
            <p:spPr bwMode="auto">
              <a:xfrm>
                <a:off x="5335356" y="4610966"/>
                <a:ext cx="133927" cy="133927"/>
              </a:xfrm>
              <a:prstGeom prst="plus">
                <a:avLst>
                  <a:gd name="adj" fmla="val 50000"/>
                </a:avLst>
              </a:prstGeom>
              <a:solidFill>
                <a:schemeClr val="accent1"/>
              </a:solidFill>
              <a:ln w="158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/>
                <a:endParaRPr lang="en-US" sz="1000" smtClean="0">
                  <a:solidFill>
                    <a:srgbClr val="FFFF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53" name="Text Box 12"/>
            <p:cNvSpPr txBox="1">
              <a:spLocks noChangeAspect="1" noChangeArrowheads="1"/>
            </p:cNvSpPr>
            <p:nvPr/>
          </p:nvSpPr>
          <p:spPr bwMode="auto">
            <a:xfrm>
              <a:off x="508058" y="3965817"/>
              <a:ext cx="1651414" cy="27699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 b="1" dirty="0" smtClean="0">
                  <a:solidFill>
                    <a:srgbClr val="FFFFFF"/>
                  </a:solidFill>
                  <a:cs typeface="Arial" pitchFamily="34" charset="0"/>
                </a:rPr>
                <a:t>H</a:t>
              </a:r>
              <a:r>
                <a:rPr lang="el-GR" sz="1200" b="1" dirty="0" smtClean="0">
                  <a:solidFill>
                    <a:srgbClr val="FFFFFF"/>
                  </a:solidFill>
                  <a:cs typeface="Arial" pitchFamily="34" charset="0"/>
                </a:rPr>
                <a:t>α</a:t>
              </a:r>
              <a:r>
                <a:rPr lang="en-US" sz="1200" b="1" dirty="0" smtClean="0">
                  <a:solidFill>
                    <a:srgbClr val="FFFFFF"/>
                  </a:solidFill>
                  <a:cs typeface="Arial" pitchFamily="34" charset="0"/>
                </a:rPr>
                <a:t> broad – Outflow</a:t>
              </a:r>
              <a:endParaRPr lang="el-GR" sz="1200" b="1" dirty="0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905256" y="5495652"/>
              <a:ext cx="689611" cy="447948"/>
              <a:chOff x="5055935" y="3103418"/>
              <a:chExt cx="689611" cy="447948"/>
            </a:xfrm>
          </p:grpSpPr>
          <p:sp>
            <p:nvSpPr>
              <p:cNvPr id="55" name="Text Box 12"/>
              <p:cNvSpPr txBox="1">
                <a:spLocks noChangeAspect="1" noChangeArrowheads="1"/>
              </p:cNvSpPr>
              <p:nvPr/>
            </p:nvSpPr>
            <p:spPr bwMode="auto">
              <a:xfrm>
                <a:off x="5055935" y="3305145"/>
                <a:ext cx="689611" cy="246221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algn="ctr" eaLnBrk="0" hangingPunct="0">
                  <a:defRPr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algn="ctr" eaLnBrk="0" hangingPunct="0">
                  <a:defRPr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algn="ctr" eaLnBrk="0" hangingPunct="0">
                  <a:defRPr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algn="ctr" eaLnBrk="0" hangingPunct="0">
                  <a:defRPr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en-US" sz="1000" dirty="0" smtClean="0">
                    <a:solidFill>
                      <a:srgbClr val="FFFFFF"/>
                    </a:solidFill>
                    <a:cs typeface="Arial" pitchFamily="34" charset="0"/>
                  </a:rPr>
                  <a:t>1” (8kpc)</a:t>
                </a:r>
              </a:p>
            </p:txBody>
          </p:sp>
          <p:sp>
            <p:nvSpPr>
              <p:cNvPr id="56" name="Line 21"/>
              <p:cNvSpPr>
                <a:spLocks noChangeAspect="1" noChangeShapeType="1"/>
              </p:cNvSpPr>
              <p:nvPr/>
            </p:nvSpPr>
            <p:spPr bwMode="auto">
              <a:xfrm rot="19729897">
                <a:off x="5065922" y="3103418"/>
                <a:ext cx="669636" cy="40178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/>
                <a:endParaRPr lang="en-US" sz="1000" smtClean="0">
                  <a:solidFill>
                    <a:srgbClr val="FFFF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236670" y="1548384"/>
            <a:ext cx="2193661" cy="2212848"/>
            <a:chOff x="236670" y="1548384"/>
            <a:chExt cx="2193661" cy="2212848"/>
          </a:xfrm>
        </p:grpSpPr>
        <p:pic>
          <p:nvPicPr>
            <p:cNvPr id="49" name="Picture 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90" b="-785"/>
            <a:stretch/>
          </p:blipFill>
          <p:spPr bwMode="auto">
            <a:xfrm>
              <a:off x="236670" y="1548384"/>
              <a:ext cx="2193661" cy="2212848"/>
            </a:xfrm>
            <a:prstGeom prst="rect">
              <a:avLst/>
            </a:prstGeom>
            <a:noFill/>
            <a:ln w="44450" algn="ctr">
              <a:noFill/>
              <a:miter lim="800000"/>
              <a:headEnd/>
              <a:tailEnd/>
            </a:ln>
            <a:effectLst>
              <a:glow rad="50800">
                <a:schemeClr val="tx1">
                  <a:alpha val="70000"/>
                </a:schemeClr>
              </a:glow>
              <a:outerShdw dist="35921" dir="2700000" algn="ctr" rotWithShape="0">
                <a:schemeClr val="bg2"/>
              </a:outerShdw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0" name="Text Box 12"/>
            <p:cNvSpPr txBox="1">
              <a:spLocks noChangeAspect="1" noChangeArrowheads="1"/>
            </p:cNvSpPr>
            <p:nvPr/>
          </p:nvSpPr>
          <p:spPr bwMode="auto">
            <a:xfrm>
              <a:off x="249445" y="1676400"/>
              <a:ext cx="2169185" cy="27699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 b="1" dirty="0" smtClean="0">
                  <a:solidFill>
                    <a:srgbClr val="FFFFFF"/>
                  </a:solidFill>
                  <a:cs typeface="Arial" pitchFamily="34" charset="0"/>
                </a:rPr>
                <a:t>H</a:t>
              </a:r>
              <a:r>
                <a:rPr lang="el-GR" sz="1200" b="1" dirty="0" smtClean="0">
                  <a:solidFill>
                    <a:srgbClr val="FFFFFF"/>
                  </a:solidFill>
                  <a:cs typeface="Arial" pitchFamily="34" charset="0"/>
                </a:rPr>
                <a:t>α</a:t>
              </a:r>
              <a:r>
                <a:rPr lang="en-US" sz="1200" b="1" dirty="0" smtClean="0">
                  <a:solidFill>
                    <a:srgbClr val="FFFFFF"/>
                  </a:solidFill>
                  <a:cs typeface="Arial" pitchFamily="34" charset="0"/>
                </a:rPr>
                <a:t> narrow – Star formation</a:t>
              </a:r>
              <a:endParaRPr lang="el-GR" sz="1200" b="1" dirty="0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57" name="Oval 17"/>
            <p:cNvSpPr>
              <a:spLocks noChangeAspect="1" noChangeArrowheads="1"/>
            </p:cNvSpPr>
            <p:nvPr/>
          </p:nvSpPr>
          <p:spPr bwMode="auto">
            <a:xfrm>
              <a:off x="1564046" y="2556158"/>
              <a:ext cx="267855" cy="267855"/>
            </a:xfrm>
            <a:prstGeom prst="ellips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sz="1000" smtClean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61" name="AutoShape 23"/>
            <p:cNvSpPr>
              <a:spLocks noChangeAspect="1" noChangeArrowheads="1"/>
            </p:cNvSpPr>
            <p:nvPr/>
          </p:nvSpPr>
          <p:spPr bwMode="auto">
            <a:xfrm>
              <a:off x="1212487" y="2568714"/>
              <a:ext cx="133927" cy="133927"/>
            </a:xfrm>
            <a:prstGeom prst="plus">
              <a:avLst>
                <a:gd name="adj" fmla="val 50000"/>
              </a:avLst>
            </a:prstGeom>
            <a:solidFill>
              <a:schemeClr val="accent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sz="1000" smtClean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98" name="Text Box 12"/>
            <p:cNvSpPr txBox="1">
              <a:spLocks noChangeAspect="1" noChangeArrowheads="1"/>
            </p:cNvSpPr>
            <p:nvPr/>
          </p:nvSpPr>
          <p:spPr bwMode="auto">
            <a:xfrm>
              <a:off x="1753675" y="2691384"/>
              <a:ext cx="295274" cy="27699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 b="1" dirty="0" smtClean="0">
                  <a:solidFill>
                    <a:srgbClr val="FFFFFF"/>
                  </a:solidFill>
                  <a:cs typeface="Arial" pitchFamily="34" charset="0"/>
                </a:rPr>
                <a:t>B</a:t>
              </a:r>
              <a:endParaRPr lang="el-GR" sz="1200" b="1" dirty="0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81" name="Text Box 23"/>
          <p:cNvSpPr txBox="1">
            <a:spLocks noChangeArrowheads="1"/>
          </p:cNvSpPr>
          <p:nvPr/>
        </p:nvSpPr>
        <p:spPr bwMode="auto">
          <a:xfrm>
            <a:off x="1719421" y="304800"/>
            <a:ext cx="5694059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CC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300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Feedback </a:t>
            </a:r>
            <a:r>
              <a:rPr lang="en-US" sz="3300" b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from </a:t>
            </a:r>
            <a:r>
              <a:rPr lang="en-US" sz="3300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Star Formation</a:t>
            </a:r>
            <a:endParaRPr lang="en-US" sz="3300" b="1" dirty="0">
              <a:solidFill>
                <a:schemeClr val="tx1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 Box 12"/>
          <p:cNvSpPr txBox="1">
            <a:spLocks noChangeAspect="1" noChangeArrowheads="1"/>
          </p:cNvSpPr>
          <p:nvPr/>
        </p:nvSpPr>
        <p:spPr bwMode="auto">
          <a:xfrm>
            <a:off x="196135" y="1247001"/>
            <a:ext cx="1130438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algn="ctr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algn="ctr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algn="ctr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algn="ctr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 dirty="0" smtClean="0">
                <a:solidFill>
                  <a:srgbClr val="FFFFFF"/>
                </a:solidFill>
                <a:cs typeface="Arial" pitchFamily="34" charset="0"/>
              </a:rPr>
              <a:t>SINFONI+AO</a:t>
            </a:r>
            <a:endParaRPr lang="el-GR" sz="1200" b="1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82" name="Picture 19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032"/>
          <a:stretch/>
        </p:blipFill>
        <p:spPr bwMode="auto">
          <a:xfrm>
            <a:off x="4965097" y="2923556"/>
            <a:ext cx="4026503" cy="2867644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" name="Freeform 44"/>
          <p:cNvSpPr/>
          <p:nvPr/>
        </p:nvSpPr>
        <p:spPr bwMode="auto">
          <a:xfrm>
            <a:off x="5586352" y="3657600"/>
            <a:ext cx="2024624" cy="1682792"/>
          </a:xfrm>
          <a:custGeom>
            <a:avLst/>
            <a:gdLst>
              <a:gd name="connsiteX0" fmla="*/ 0 w 1543792"/>
              <a:gd name="connsiteY0" fmla="*/ 1294410 h 1555667"/>
              <a:gd name="connsiteX1" fmla="*/ 380010 w 1543792"/>
              <a:gd name="connsiteY1" fmla="*/ 1294410 h 1555667"/>
              <a:gd name="connsiteX2" fmla="*/ 546265 w 1543792"/>
              <a:gd name="connsiteY2" fmla="*/ 1163782 h 1555667"/>
              <a:gd name="connsiteX3" fmla="*/ 581890 w 1543792"/>
              <a:gd name="connsiteY3" fmla="*/ 855023 h 1555667"/>
              <a:gd name="connsiteX4" fmla="*/ 641267 w 1543792"/>
              <a:gd name="connsiteY4" fmla="*/ 320634 h 1555667"/>
              <a:gd name="connsiteX5" fmla="*/ 724394 w 1543792"/>
              <a:gd name="connsiteY5" fmla="*/ 35626 h 1555667"/>
              <a:gd name="connsiteX6" fmla="*/ 997527 w 1543792"/>
              <a:gd name="connsiteY6" fmla="*/ 0 h 1555667"/>
              <a:gd name="connsiteX7" fmla="*/ 1425039 w 1543792"/>
              <a:gd name="connsiteY7" fmla="*/ 35626 h 1555667"/>
              <a:gd name="connsiteX8" fmla="*/ 1543792 w 1543792"/>
              <a:gd name="connsiteY8" fmla="*/ 71252 h 1555667"/>
              <a:gd name="connsiteX9" fmla="*/ 1543792 w 1543792"/>
              <a:gd name="connsiteY9" fmla="*/ 415636 h 1555667"/>
              <a:gd name="connsiteX10" fmla="*/ 1235033 w 1543792"/>
              <a:gd name="connsiteY10" fmla="*/ 415636 h 1555667"/>
              <a:gd name="connsiteX11" fmla="*/ 1175657 w 1543792"/>
              <a:gd name="connsiteY11" fmla="*/ 617517 h 1555667"/>
              <a:gd name="connsiteX12" fmla="*/ 1175657 w 1543792"/>
              <a:gd name="connsiteY12" fmla="*/ 890649 h 1555667"/>
              <a:gd name="connsiteX13" fmla="*/ 1104405 w 1543792"/>
              <a:gd name="connsiteY13" fmla="*/ 1175657 h 1555667"/>
              <a:gd name="connsiteX14" fmla="*/ 926275 w 1543792"/>
              <a:gd name="connsiteY14" fmla="*/ 1401288 h 1555667"/>
              <a:gd name="connsiteX15" fmla="*/ 617516 w 1543792"/>
              <a:gd name="connsiteY15" fmla="*/ 1508166 h 1555667"/>
              <a:gd name="connsiteX16" fmla="*/ 296883 w 1543792"/>
              <a:gd name="connsiteY16" fmla="*/ 1555667 h 1555667"/>
              <a:gd name="connsiteX17" fmla="*/ 35626 w 1543792"/>
              <a:gd name="connsiteY17" fmla="*/ 1543792 h 1555667"/>
              <a:gd name="connsiteX18" fmla="*/ 0 w 1543792"/>
              <a:gd name="connsiteY18" fmla="*/ 1294410 h 1555667"/>
              <a:gd name="connsiteX0" fmla="*/ 35626 w 1579418"/>
              <a:gd name="connsiteY0" fmla="*/ 1294410 h 1555667"/>
              <a:gd name="connsiteX1" fmla="*/ 415636 w 1579418"/>
              <a:gd name="connsiteY1" fmla="*/ 1294410 h 1555667"/>
              <a:gd name="connsiteX2" fmla="*/ 581891 w 1579418"/>
              <a:gd name="connsiteY2" fmla="*/ 1163782 h 1555667"/>
              <a:gd name="connsiteX3" fmla="*/ 617516 w 1579418"/>
              <a:gd name="connsiteY3" fmla="*/ 855023 h 1555667"/>
              <a:gd name="connsiteX4" fmla="*/ 676893 w 1579418"/>
              <a:gd name="connsiteY4" fmla="*/ 320634 h 1555667"/>
              <a:gd name="connsiteX5" fmla="*/ 760020 w 1579418"/>
              <a:gd name="connsiteY5" fmla="*/ 35626 h 1555667"/>
              <a:gd name="connsiteX6" fmla="*/ 1033153 w 1579418"/>
              <a:gd name="connsiteY6" fmla="*/ 0 h 1555667"/>
              <a:gd name="connsiteX7" fmla="*/ 1460665 w 1579418"/>
              <a:gd name="connsiteY7" fmla="*/ 35626 h 1555667"/>
              <a:gd name="connsiteX8" fmla="*/ 1579418 w 1579418"/>
              <a:gd name="connsiteY8" fmla="*/ 71252 h 1555667"/>
              <a:gd name="connsiteX9" fmla="*/ 1579418 w 1579418"/>
              <a:gd name="connsiteY9" fmla="*/ 415636 h 1555667"/>
              <a:gd name="connsiteX10" fmla="*/ 1270659 w 1579418"/>
              <a:gd name="connsiteY10" fmla="*/ 415636 h 1555667"/>
              <a:gd name="connsiteX11" fmla="*/ 1211283 w 1579418"/>
              <a:gd name="connsiteY11" fmla="*/ 617517 h 1555667"/>
              <a:gd name="connsiteX12" fmla="*/ 1211283 w 1579418"/>
              <a:gd name="connsiteY12" fmla="*/ 890649 h 1555667"/>
              <a:gd name="connsiteX13" fmla="*/ 1140031 w 1579418"/>
              <a:gd name="connsiteY13" fmla="*/ 1175657 h 1555667"/>
              <a:gd name="connsiteX14" fmla="*/ 961901 w 1579418"/>
              <a:gd name="connsiteY14" fmla="*/ 1401288 h 1555667"/>
              <a:gd name="connsiteX15" fmla="*/ 653142 w 1579418"/>
              <a:gd name="connsiteY15" fmla="*/ 1508166 h 1555667"/>
              <a:gd name="connsiteX16" fmla="*/ 332509 w 1579418"/>
              <a:gd name="connsiteY16" fmla="*/ 1555667 h 1555667"/>
              <a:gd name="connsiteX17" fmla="*/ 0 w 1579418"/>
              <a:gd name="connsiteY17" fmla="*/ 1543792 h 1555667"/>
              <a:gd name="connsiteX18" fmla="*/ 35626 w 1579418"/>
              <a:gd name="connsiteY18" fmla="*/ 1294410 h 1555667"/>
              <a:gd name="connsiteX0" fmla="*/ 0 w 1543792"/>
              <a:gd name="connsiteY0" fmla="*/ 1294410 h 1555667"/>
              <a:gd name="connsiteX1" fmla="*/ 380010 w 1543792"/>
              <a:gd name="connsiteY1" fmla="*/ 1294410 h 1555667"/>
              <a:gd name="connsiteX2" fmla="*/ 546265 w 1543792"/>
              <a:gd name="connsiteY2" fmla="*/ 1163782 h 1555667"/>
              <a:gd name="connsiteX3" fmla="*/ 581890 w 1543792"/>
              <a:gd name="connsiteY3" fmla="*/ 855023 h 1555667"/>
              <a:gd name="connsiteX4" fmla="*/ 641267 w 1543792"/>
              <a:gd name="connsiteY4" fmla="*/ 320634 h 1555667"/>
              <a:gd name="connsiteX5" fmla="*/ 724394 w 1543792"/>
              <a:gd name="connsiteY5" fmla="*/ 35626 h 1555667"/>
              <a:gd name="connsiteX6" fmla="*/ 997527 w 1543792"/>
              <a:gd name="connsiteY6" fmla="*/ 0 h 1555667"/>
              <a:gd name="connsiteX7" fmla="*/ 1425039 w 1543792"/>
              <a:gd name="connsiteY7" fmla="*/ 35626 h 1555667"/>
              <a:gd name="connsiteX8" fmla="*/ 1543792 w 1543792"/>
              <a:gd name="connsiteY8" fmla="*/ 71252 h 1555667"/>
              <a:gd name="connsiteX9" fmla="*/ 1543792 w 1543792"/>
              <a:gd name="connsiteY9" fmla="*/ 415636 h 1555667"/>
              <a:gd name="connsiteX10" fmla="*/ 1235033 w 1543792"/>
              <a:gd name="connsiteY10" fmla="*/ 415636 h 1555667"/>
              <a:gd name="connsiteX11" fmla="*/ 1175657 w 1543792"/>
              <a:gd name="connsiteY11" fmla="*/ 617517 h 1555667"/>
              <a:gd name="connsiteX12" fmla="*/ 1175657 w 1543792"/>
              <a:gd name="connsiteY12" fmla="*/ 890649 h 1555667"/>
              <a:gd name="connsiteX13" fmla="*/ 1104405 w 1543792"/>
              <a:gd name="connsiteY13" fmla="*/ 1175657 h 1555667"/>
              <a:gd name="connsiteX14" fmla="*/ 926275 w 1543792"/>
              <a:gd name="connsiteY14" fmla="*/ 1401288 h 1555667"/>
              <a:gd name="connsiteX15" fmla="*/ 617516 w 1543792"/>
              <a:gd name="connsiteY15" fmla="*/ 1508166 h 1555667"/>
              <a:gd name="connsiteX16" fmla="*/ 296883 w 1543792"/>
              <a:gd name="connsiteY16" fmla="*/ 1555667 h 1555667"/>
              <a:gd name="connsiteX17" fmla="*/ 0 w 1543792"/>
              <a:gd name="connsiteY17" fmla="*/ 1543792 h 1555667"/>
              <a:gd name="connsiteX18" fmla="*/ 0 w 1543792"/>
              <a:gd name="connsiteY18" fmla="*/ 1294410 h 1555667"/>
              <a:gd name="connsiteX0" fmla="*/ 0 w 1543792"/>
              <a:gd name="connsiteY0" fmla="*/ 1294410 h 1555667"/>
              <a:gd name="connsiteX1" fmla="*/ 380010 w 1543792"/>
              <a:gd name="connsiteY1" fmla="*/ 1294410 h 1555667"/>
              <a:gd name="connsiteX2" fmla="*/ 546265 w 1543792"/>
              <a:gd name="connsiteY2" fmla="*/ 1163782 h 1555667"/>
              <a:gd name="connsiteX3" fmla="*/ 581890 w 1543792"/>
              <a:gd name="connsiteY3" fmla="*/ 855023 h 1555667"/>
              <a:gd name="connsiteX4" fmla="*/ 641267 w 1543792"/>
              <a:gd name="connsiteY4" fmla="*/ 320634 h 1555667"/>
              <a:gd name="connsiteX5" fmla="*/ 724394 w 1543792"/>
              <a:gd name="connsiteY5" fmla="*/ 35626 h 1555667"/>
              <a:gd name="connsiteX6" fmla="*/ 997527 w 1543792"/>
              <a:gd name="connsiteY6" fmla="*/ 0 h 1555667"/>
              <a:gd name="connsiteX7" fmla="*/ 1425039 w 1543792"/>
              <a:gd name="connsiteY7" fmla="*/ 35626 h 1555667"/>
              <a:gd name="connsiteX8" fmla="*/ 1543792 w 1543792"/>
              <a:gd name="connsiteY8" fmla="*/ 71252 h 1555667"/>
              <a:gd name="connsiteX9" fmla="*/ 1543792 w 1543792"/>
              <a:gd name="connsiteY9" fmla="*/ 415636 h 1555667"/>
              <a:gd name="connsiteX10" fmla="*/ 1235033 w 1543792"/>
              <a:gd name="connsiteY10" fmla="*/ 415636 h 1555667"/>
              <a:gd name="connsiteX11" fmla="*/ 1175657 w 1543792"/>
              <a:gd name="connsiteY11" fmla="*/ 617517 h 1555667"/>
              <a:gd name="connsiteX12" fmla="*/ 1175657 w 1543792"/>
              <a:gd name="connsiteY12" fmla="*/ 890649 h 1555667"/>
              <a:gd name="connsiteX13" fmla="*/ 1104405 w 1543792"/>
              <a:gd name="connsiteY13" fmla="*/ 1175657 h 1555667"/>
              <a:gd name="connsiteX14" fmla="*/ 926275 w 1543792"/>
              <a:gd name="connsiteY14" fmla="*/ 1401288 h 1555667"/>
              <a:gd name="connsiteX15" fmla="*/ 653142 w 1543792"/>
              <a:gd name="connsiteY15" fmla="*/ 1508166 h 1555667"/>
              <a:gd name="connsiteX16" fmla="*/ 296883 w 1543792"/>
              <a:gd name="connsiteY16" fmla="*/ 1555667 h 1555667"/>
              <a:gd name="connsiteX17" fmla="*/ 0 w 1543792"/>
              <a:gd name="connsiteY17" fmla="*/ 1543792 h 1555667"/>
              <a:gd name="connsiteX18" fmla="*/ 0 w 1543792"/>
              <a:gd name="connsiteY18" fmla="*/ 1294410 h 1555667"/>
              <a:gd name="connsiteX0" fmla="*/ 0 w 1543792"/>
              <a:gd name="connsiteY0" fmla="*/ 1294410 h 1555667"/>
              <a:gd name="connsiteX1" fmla="*/ 380010 w 1543792"/>
              <a:gd name="connsiteY1" fmla="*/ 1294410 h 1555667"/>
              <a:gd name="connsiteX2" fmla="*/ 546265 w 1543792"/>
              <a:gd name="connsiteY2" fmla="*/ 1163782 h 1555667"/>
              <a:gd name="connsiteX3" fmla="*/ 581890 w 1543792"/>
              <a:gd name="connsiteY3" fmla="*/ 855023 h 1555667"/>
              <a:gd name="connsiteX4" fmla="*/ 641267 w 1543792"/>
              <a:gd name="connsiteY4" fmla="*/ 320634 h 1555667"/>
              <a:gd name="connsiteX5" fmla="*/ 724394 w 1543792"/>
              <a:gd name="connsiteY5" fmla="*/ 35626 h 1555667"/>
              <a:gd name="connsiteX6" fmla="*/ 997527 w 1543792"/>
              <a:gd name="connsiteY6" fmla="*/ 0 h 1555667"/>
              <a:gd name="connsiteX7" fmla="*/ 1425039 w 1543792"/>
              <a:gd name="connsiteY7" fmla="*/ 35626 h 1555667"/>
              <a:gd name="connsiteX8" fmla="*/ 1543792 w 1543792"/>
              <a:gd name="connsiteY8" fmla="*/ 71252 h 1555667"/>
              <a:gd name="connsiteX9" fmla="*/ 1543792 w 1543792"/>
              <a:gd name="connsiteY9" fmla="*/ 415636 h 1555667"/>
              <a:gd name="connsiteX10" fmla="*/ 1235033 w 1543792"/>
              <a:gd name="connsiteY10" fmla="*/ 415636 h 1555667"/>
              <a:gd name="connsiteX11" fmla="*/ 1175657 w 1543792"/>
              <a:gd name="connsiteY11" fmla="*/ 617517 h 1555667"/>
              <a:gd name="connsiteX12" fmla="*/ 1175657 w 1543792"/>
              <a:gd name="connsiteY12" fmla="*/ 890649 h 1555667"/>
              <a:gd name="connsiteX13" fmla="*/ 1104405 w 1543792"/>
              <a:gd name="connsiteY13" fmla="*/ 1175657 h 1555667"/>
              <a:gd name="connsiteX14" fmla="*/ 961901 w 1543792"/>
              <a:gd name="connsiteY14" fmla="*/ 1365662 h 1555667"/>
              <a:gd name="connsiteX15" fmla="*/ 653142 w 1543792"/>
              <a:gd name="connsiteY15" fmla="*/ 1508166 h 1555667"/>
              <a:gd name="connsiteX16" fmla="*/ 296883 w 1543792"/>
              <a:gd name="connsiteY16" fmla="*/ 1555667 h 1555667"/>
              <a:gd name="connsiteX17" fmla="*/ 0 w 1543792"/>
              <a:gd name="connsiteY17" fmla="*/ 1543792 h 1555667"/>
              <a:gd name="connsiteX18" fmla="*/ 0 w 1543792"/>
              <a:gd name="connsiteY18" fmla="*/ 1294410 h 1555667"/>
              <a:gd name="connsiteX0" fmla="*/ 0 w 1543792"/>
              <a:gd name="connsiteY0" fmla="*/ 1294410 h 1555667"/>
              <a:gd name="connsiteX1" fmla="*/ 380010 w 1543792"/>
              <a:gd name="connsiteY1" fmla="*/ 1294410 h 1555667"/>
              <a:gd name="connsiteX2" fmla="*/ 546265 w 1543792"/>
              <a:gd name="connsiteY2" fmla="*/ 1163782 h 1555667"/>
              <a:gd name="connsiteX3" fmla="*/ 581890 w 1543792"/>
              <a:gd name="connsiteY3" fmla="*/ 855023 h 1555667"/>
              <a:gd name="connsiteX4" fmla="*/ 641267 w 1543792"/>
              <a:gd name="connsiteY4" fmla="*/ 320634 h 1555667"/>
              <a:gd name="connsiteX5" fmla="*/ 724394 w 1543792"/>
              <a:gd name="connsiteY5" fmla="*/ 35626 h 1555667"/>
              <a:gd name="connsiteX6" fmla="*/ 997527 w 1543792"/>
              <a:gd name="connsiteY6" fmla="*/ 0 h 1555667"/>
              <a:gd name="connsiteX7" fmla="*/ 1425039 w 1543792"/>
              <a:gd name="connsiteY7" fmla="*/ 35626 h 1555667"/>
              <a:gd name="connsiteX8" fmla="*/ 1543792 w 1543792"/>
              <a:gd name="connsiteY8" fmla="*/ 71252 h 1555667"/>
              <a:gd name="connsiteX9" fmla="*/ 1543792 w 1543792"/>
              <a:gd name="connsiteY9" fmla="*/ 415636 h 1555667"/>
              <a:gd name="connsiteX10" fmla="*/ 1235033 w 1543792"/>
              <a:gd name="connsiteY10" fmla="*/ 415636 h 1555667"/>
              <a:gd name="connsiteX11" fmla="*/ 1175657 w 1543792"/>
              <a:gd name="connsiteY11" fmla="*/ 617517 h 1555667"/>
              <a:gd name="connsiteX12" fmla="*/ 1175657 w 1543792"/>
              <a:gd name="connsiteY12" fmla="*/ 843148 h 1555667"/>
              <a:gd name="connsiteX13" fmla="*/ 1104405 w 1543792"/>
              <a:gd name="connsiteY13" fmla="*/ 1175657 h 1555667"/>
              <a:gd name="connsiteX14" fmla="*/ 961901 w 1543792"/>
              <a:gd name="connsiteY14" fmla="*/ 1365662 h 1555667"/>
              <a:gd name="connsiteX15" fmla="*/ 653142 w 1543792"/>
              <a:gd name="connsiteY15" fmla="*/ 1508166 h 1555667"/>
              <a:gd name="connsiteX16" fmla="*/ 296883 w 1543792"/>
              <a:gd name="connsiteY16" fmla="*/ 1555667 h 1555667"/>
              <a:gd name="connsiteX17" fmla="*/ 0 w 1543792"/>
              <a:gd name="connsiteY17" fmla="*/ 1543792 h 1555667"/>
              <a:gd name="connsiteX18" fmla="*/ 0 w 1543792"/>
              <a:gd name="connsiteY18" fmla="*/ 1294410 h 1555667"/>
              <a:gd name="connsiteX0" fmla="*/ 0 w 1543792"/>
              <a:gd name="connsiteY0" fmla="*/ 1294410 h 1555667"/>
              <a:gd name="connsiteX1" fmla="*/ 380010 w 1543792"/>
              <a:gd name="connsiteY1" fmla="*/ 1294410 h 1555667"/>
              <a:gd name="connsiteX2" fmla="*/ 546265 w 1543792"/>
              <a:gd name="connsiteY2" fmla="*/ 1163782 h 1555667"/>
              <a:gd name="connsiteX3" fmla="*/ 581890 w 1543792"/>
              <a:gd name="connsiteY3" fmla="*/ 855023 h 1555667"/>
              <a:gd name="connsiteX4" fmla="*/ 641267 w 1543792"/>
              <a:gd name="connsiteY4" fmla="*/ 320634 h 1555667"/>
              <a:gd name="connsiteX5" fmla="*/ 724394 w 1543792"/>
              <a:gd name="connsiteY5" fmla="*/ 35626 h 1555667"/>
              <a:gd name="connsiteX6" fmla="*/ 997527 w 1543792"/>
              <a:gd name="connsiteY6" fmla="*/ 0 h 1555667"/>
              <a:gd name="connsiteX7" fmla="*/ 1425039 w 1543792"/>
              <a:gd name="connsiteY7" fmla="*/ 35626 h 1555667"/>
              <a:gd name="connsiteX8" fmla="*/ 1543792 w 1543792"/>
              <a:gd name="connsiteY8" fmla="*/ 71252 h 1555667"/>
              <a:gd name="connsiteX9" fmla="*/ 1543792 w 1543792"/>
              <a:gd name="connsiteY9" fmla="*/ 415636 h 1555667"/>
              <a:gd name="connsiteX10" fmla="*/ 1235033 w 1543792"/>
              <a:gd name="connsiteY10" fmla="*/ 415636 h 1555667"/>
              <a:gd name="connsiteX11" fmla="*/ 1175657 w 1543792"/>
              <a:gd name="connsiteY11" fmla="*/ 570016 h 1555667"/>
              <a:gd name="connsiteX12" fmla="*/ 1175657 w 1543792"/>
              <a:gd name="connsiteY12" fmla="*/ 843148 h 1555667"/>
              <a:gd name="connsiteX13" fmla="*/ 1104405 w 1543792"/>
              <a:gd name="connsiteY13" fmla="*/ 1175657 h 1555667"/>
              <a:gd name="connsiteX14" fmla="*/ 961901 w 1543792"/>
              <a:gd name="connsiteY14" fmla="*/ 1365662 h 1555667"/>
              <a:gd name="connsiteX15" fmla="*/ 653142 w 1543792"/>
              <a:gd name="connsiteY15" fmla="*/ 1508166 h 1555667"/>
              <a:gd name="connsiteX16" fmla="*/ 296883 w 1543792"/>
              <a:gd name="connsiteY16" fmla="*/ 1555667 h 1555667"/>
              <a:gd name="connsiteX17" fmla="*/ 0 w 1543792"/>
              <a:gd name="connsiteY17" fmla="*/ 1543792 h 1555667"/>
              <a:gd name="connsiteX18" fmla="*/ 0 w 1543792"/>
              <a:gd name="connsiteY18" fmla="*/ 1294410 h 1555667"/>
              <a:gd name="connsiteX0" fmla="*/ 0 w 1543792"/>
              <a:gd name="connsiteY0" fmla="*/ 1294410 h 1555667"/>
              <a:gd name="connsiteX1" fmla="*/ 380010 w 1543792"/>
              <a:gd name="connsiteY1" fmla="*/ 1294410 h 1555667"/>
              <a:gd name="connsiteX2" fmla="*/ 546265 w 1543792"/>
              <a:gd name="connsiteY2" fmla="*/ 1163782 h 1555667"/>
              <a:gd name="connsiteX3" fmla="*/ 581890 w 1543792"/>
              <a:gd name="connsiteY3" fmla="*/ 855023 h 1555667"/>
              <a:gd name="connsiteX4" fmla="*/ 641267 w 1543792"/>
              <a:gd name="connsiteY4" fmla="*/ 320634 h 1555667"/>
              <a:gd name="connsiteX5" fmla="*/ 724394 w 1543792"/>
              <a:gd name="connsiteY5" fmla="*/ 35626 h 1555667"/>
              <a:gd name="connsiteX6" fmla="*/ 997527 w 1543792"/>
              <a:gd name="connsiteY6" fmla="*/ 0 h 1555667"/>
              <a:gd name="connsiteX7" fmla="*/ 1425039 w 1543792"/>
              <a:gd name="connsiteY7" fmla="*/ 35626 h 1555667"/>
              <a:gd name="connsiteX8" fmla="*/ 1543792 w 1543792"/>
              <a:gd name="connsiteY8" fmla="*/ 71252 h 1555667"/>
              <a:gd name="connsiteX9" fmla="*/ 1543792 w 1543792"/>
              <a:gd name="connsiteY9" fmla="*/ 415636 h 1555667"/>
              <a:gd name="connsiteX10" fmla="*/ 1282534 w 1543792"/>
              <a:gd name="connsiteY10" fmla="*/ 415636 h 1555667"/>
              <a:gd name="connsiteX11" fmla="*/ 1175657 w 1543792"/>
              <a:gd name="connsiteY11" fmla="*/ 570016 h 1555667"/>
              <a:gd name="connsiteX12" fmla="*/ 1175657 w 1543792"/>
              <a:gd name="connsiteY12" fmla="*/ 843148 h 1555667"/>
              <a:gd name="connsiteX13" fmla="*/ 1104405 w 1543792"/>
              <a:gd name="connsiteY13" fmla="*/ 1175657 h 1555667"/>
              <a:gd name="connsiteX14" fmla="*/ 961901 w 1543792"/>
              <a:gd name="connsiteY14" fmla="*/ 1365662 h 1555667"/>
              <a:gd name="connsiteX15" fmla="*/ 653142 w 1543792"/>
              <a:gd name="connsiteY15" fmla="*/ 1508166 h 1555667"/>
              <a:gd name="connsiteX16" fmla="*/ 296883 w 1543792"/>
              <a:gd name="connsiteY16" fmla="*/ 1555667 h 1555667"/>
              <a:gd name="connsiteX17" fmla="*/ 0 w 1543792"/>
              <a:gd name="connsiteY17" fmla="*/ 1543792 h 1555667"/>
              <a:gd name="connsiteX18" fmla="*/ 0 w 1543792"/>
              <a:gd name="connsiteY18" fmla="*/ 1294410 h 1555667"/>
              <a:gd name="connsiteX0" fmla="*/ 0 w 1626919"/>
              <a:gd name="connsiteY0" fmla="*/ 1294410 h 1555667"/>
              <a:gd name="connsiteX1" fmla="*/ 380010 w 1626919"/>
              <a:gd name="connsiteY1" fmla="*/ 1294410 h 1555667"/>
              <a:gd name="connsiteX2" fmla="*/ 546265 w 1626919"/>
              <a:gd name="connsiteY2" fmla="*/ 1163782 h 1555667"/>
              <a:gd name="connsiteX3" fmla="*/ 581890 w 1626919"/>
              <a:gd name="connsiteY3" fmla="*/ 855023 h 1555667"/>
              <a:gd name="connsiteX4" fmla="*/ 641267 w 1626919"/>
              <a:gd name="connsiteY4" fmla="*/ 320634 h 1555667"/>
              <a:gd name="connsiteX5" fmla="*/ 724394 w 1626919"/>
              <a:gd name="connsiteY5" fmla="*/ 35626 h 1555667"/>
              <a:gd name="connsiteX6" fmla="*/ 997527 w 1626919"/>
              <a:gd name="connsiteY6" fmla="*/ 0 h 1555667"/>
              <a:gd name="connsiteX7" fmla="*/ 1425039 w 1626919"/>
              <a:gd name="connsiteY7" fmla="*/ 35626 h 1555667"/>
              <a:gd name="connsiteX8" fmla="*/ 1543792 w 1626919"/>
              <a:gd name="connsiteY8" fmla="*/ 71252 h 1555667"/>
              <a:gd name="connsiteX9" fmla="*/ 1626919 w 1626919"/>
              <a:gd name="connsiteY9" fmla="*/ 427511 h 1555667"/>
              <a:gd name="connsiteX10" fmla="*/ 1282534 w 1626919"/>
              <a:gd name="connsiteY10" fmla="*/ 415636 h 1555667"/>
              <a:gd name="connsiteX11" fmla="*/ 1175657 w 1626919"/>
              <a:gd name="connsiteY11" fmla="*/ 570016 h 1555667"/>
              <a:gd name="connsiteX12" fmla="*/ 1175657 w 1626919"/>
              <a:gd name="connsiteY12" fmla="*/ 843148 h 1555667"/>
              <a:gd name="connsiteX13" fmla="*/ 1104405 w 1626919"/>
              <a:gd name="connsiteY13" fmla="*/ 1175657 h 1555667"/>
              <a:gd name="connsiteX14" fmla="*/ 961901 w 1626919"/>
              <a:gd name="connsiteY14" fmla="*/ 1365662 h 1555667"/>
              <a:gd name="connsiteX15" fmla="*/ 653142 w 1626919"/>
              <a:gd name="connsiteY15" fmla="*/ 1508166 h 1555667"/>
              <a:gd name="connsiteX16" fmla="*/ 296883 w 1626919"/>
              <a:gd name="connsiteY16" fmla="*/ 1555667 h 1555667"/>
              <a:gd name="connsiteX17" fmla="*/ 0 w 1626919"/>
              <a:gd name="connsiteY17" fmla="*/ 1543792 h 1555667"/>
              <a:gd name="connsiteX18" fmla="*/ 0 w 1626919"/>
              <a:gd name="connsiteY18" fmla="*/ 1294410 h 1555667"/>
              <a:gd name="connsiteX0" fmla="*/ 0 w 1638794"/>
              <a:gd name="connsiteY0" fmla="*/ 1294410 h 1555667"/>
              <a:gd name="connsiteX1" fmla="*/ 380010 w 1638794"/>
              <a:gd name="connsiteY1" fmla="*/ 1294410 h 1555667"/>
              <a:gd name="connsiteX2" fmla="*/ 546265 w 1638794"/>
              <a:gd name="connsiteY2" fmla="*/ 1163782 h 1555667"/>
              <a:gd name="connsiteX3" fmla="*/ 581890 w 1638794"/>
              <a:gd name="connsiteY3" fmla="*/ 855023 h 1555667"/>
              <a:gd name="connsiteX4" fmla="*/ 641267 w 1638794"/>
              <a:gd name="connsiteY4" fmla="*/ 320634 h 1555667"/>
              <a:gd name="connsiteX5" fmla="*/ 724394 w 1638794"/>
              <a:gd name="connsiteY5" fmla="*/ 35626 h 1555667"/>
              <a:gd name="connsiteX6" fmla="*/ 997527 w 1638794"/>
              <a:gd name="connsiteY6" fmla="*/ 0 h 1555667"/>
              <a:gd name="connsiteX7" fmla="*/ 1425039 w 1638794"/>
              <a:gd name="connsiteY7" fmla="*/ 35626 h 1555667"/>
              <a:gd name="connsiteX8" fmla="*/ 1638794 w 1638794"/>
              <a:gd name="connsiteY8" fmla="*/ 47502 h 1555667"/>
              <a:gd name="connsiteX9" fmla="*/ 1626919 w 1638794"/>
              <a:gd name="connsiteY9" fmla="*/ 427511 h 1555667"/>
              <a:gd name="connsiteX10" fmla="*/ 1282534 w 1638794"/>
              <a:gd name="connsiteY10" fmla="*/ 415636 h 1555667"/>
              <a:gd name="connsiteX11" fmla="*/ 1175657 w 1638794"/>
              <a:gd name="connsiteY11" fmla="*/ 570016 h 1555667"/>
              <a:gd name="connsiteX12" fmla="*/ 1175657 w 1638794"/>
              <a:gd name="connsiteY12" fmla="*/ 843148 h 1555667"/>
              <a:gd name="connsiteX13" fmla="*/ 1104405 w 1638794"/>
              <a:gd name="connsiteY13" fmla="*/ 1175657 h 1555667"/>
              <a:gd name="connsiteX14" fmla="*/ 961901 w 1638794"/>
              <a:gd name="connsiteY14" fmla="*/ 1365662 h 1555667"/>
              <a:gd name="connsiteX15" fmla="*/ 653142 w 1638794"/>
              <a:gd name="connsiteY15" fmla="*/ 1508166 h 1555667"/>
              <a:gd name="connsiteX16" fmla="*/ 296883 w 1638794"/>
              <a:gd name="connsiteY16" fmla="*/ 1555667 h 1555667"/>
              <a:gd name="connsiteX17" fmla="*/ 0 w 1638794"/>
              <a:gd name="connsiteY17" fmla="*/ 1543792 h 1555667"/>
              <a:gd name="connsiteX18" fmla="*/ 0 w 1638794"/>
              <a:gd name="connsiteY18" fmla="*/ 1294410 h 1555667"/>
              <a:gd name="connsiteX0" fmla="*/ 0 w 1638794"/>
              <a:gd name="connsiteY0" fmla="*/ 1294410 h 1555667"/>
              <a:gd name="connsiteX1" fmla="*/ 380010 w 1638794"/>
              <a:gd name="connsiteY1" fmla="*/ 1294410 h 1555667"/>
              <a:gd name="connsiteX2" fmla="*/ 546265 w 1638794"/>
              <a:gd name="connsiteY2" fmla="*/ 1163782 h 1555667"/>
              <a:gd name="connsiteX3" fmla="*/ 581890 w 1638794"/>
              <a:gd name="connsiteY3" fmla="*/ 855023 h 1555667"/>
              <a:gd name="connsiteX4" fmla="*/ 641267 w 1638794"/>
              <a:gd name="connsiteY4" fmla="*/ 320634 h 1555667"/>
              <a:gd name="connsiteX5" fmla="*/ 724394 w 1638794"/>
              <a:gd name="connsiteY5" fmla="*/ 35626 h 1555667"/>
              <a:gd name="connsiteX6" fmla="*/ 997527 w 1638794"/>
              <a:gd name="connsiteY6" fmla="*/ 0 h 1555667"/>
              <a:gd name="connsiteX7" fmla="*/ 1365663 w 1638794"/>
              <a:gd name="connsiteY7" fmla="*/ 23751 h 1555667"/>
              <a:gd name="connsiteX8" fmla="*/ 1638794 w 1638794"/>
              <a:gd name="connsiteY8" fmla="*/ 47502 h 1555667"/>
              <a:gd name="connsiteX9" fmla="*/ 1626919 w 1638794"/>
              <a:gd name="connsiteY9" fmla="*/ 427511 h 1555667"/>
              <a:gd name="connsiteX10" fmla="*/ 1282534 w 1638794"/>
              <a:gd name="connsiteY10" fmla="*/ 415636 h 1555667"/>
              <a:gd name="connsiteX11" fmla="*/ 1175657 w 1638794"/>
              <a:gd name="connsiteY11" fmla="*/ 570016 h 1555667"/>
              <a:gd name="connsiteX12" fmla="*/ 1175657 w 1638794"/>
              <a:gd name="connsiteY12" fmla="*/ 843148 h 1555667"/>
              <a:gd name="connsiteX13" fmla="*/ 1104405 w 1638794"/>
              <a:gd name="connsiteY13" fmla="*/ 1175657 h 1555667"/>
              <a:gd name="connsiteX14" fmla="*/ 961901 w 1638794"/>
              <a:gd name="connsiteY14" fmla="*/ 1365662 h 1555667"/>
              <a:gd name="connsiteX15" fmla="*/ 653142 w 1638794"/>
              <a:gd name="connsiteY15" fmla="*/ 1508166 h 1555667"/>
              <a:gd name="connsiteX16" fmla="*/ 296883 w 1638794"/>
              <a:gd name="connsiteY16" fmla="*/ 1555667 h 1555667"/>
              <a:gd name="connsiteX17" fmla="*/ 0 w 1638794"/>
              <a:gd name="connsiteY17" fmla="*/ 1543792 h 1555667"/>
              <a:gd name="connsiteX18" fmla="*/ 0 w 1638794"/>
              <a:gd name="connsiteY18" fmla="*/ 1294410 h 1555667"/>
              <a:gd name="connsiteX0" fmla="*/ 0 w 1626919"/>
              <a:gd name="connsiteY0" fmla="*/ 1294410 h 1555667"/>
              <a:gd name="connsiteX1" fmla="*/ 380010 w 1626919"/>
              <a:gd name="connsiteY1" fmla="*/ 1294410 h 1555667"/>
              <a:gd name="connsiteX2" fmla="*/ 546265 w 1626919"/>
              <a:gd name="connsiteY2" fmla="*/ 1163782 h 1555667"/>
              <a:gd name="connsiteX3" fmla="*/ 581890 w 1626919"/>
              <a:gd name="connsiteY3" fmla="*/ 855023 h 1555667"/>
              <a:gd name="connsiteX4" fmla="*/ 641267 w 1626919"/>
              <a:gd name="connsiteY4" fmla="*/ 320634 h 1555667"/>
              <a:gd name="connsiteX5" fmla="*/ 724394 w 1626919"/>
              <a:gd name="connsiteY5" fmla="*/ 35626 h 1555667"/>
              <a:gd name="connsiteX6" fmla="*/ 997527 w 1626919"/>
              <a:gd name="connsiteY6" fmla="*/ 0 h 1555667"/>
              <a:gd name="connsiteX7" fmla="*/ 1365663 w 1626919"/>
              <a:gd name="connsiteY7" fmla="*/ 23751 h 1555667"/>
              <a:gd name="connsiteX8" fmla="*/ 1603168 w 1626919"/>
              <a:gd name="connsiteY8" fmla="*/ 11876 h 1555667"/>
              <a:gd name="connsiteX9" fmla="*/ 1626919 w 1626919"/>
              <a:gd name="connsiteY9" fmla="*/ 427511 h 1555667"/>
              <a:gd name="connsiteX10" fmla="*/ 1282534 w 1626919"/>
              <a:gd name="connsiteY10" fmla="*/ 415636 h 1555667"/>
              <a:gd name="connsiteX11" fmla="*/ 1175657 w 1626919"/>
              <a:gd name="connsiteY11" fmla="*/ 570016 h 1555667"/>
              <a:gd name="connsiteX12" fmla="*/ 1175657 w 1626919"/>
              <a:gd name="connsiteY12" fmla="*/ 843148 h 1555667"/>
              <a:gd name="connsiteX13" fmla="*/ 1104405 w 1626919"/>
              <a:gd name="connsiteY13" fmla="*/ 1175657 h 1555667"/>
              <a:gd name="connsiteX14" fmla="*/ 961901 w 1626919"/>
              <a:gd name="connsiteY14" fmla="*/ 1365662 h 1555667"/>
              <a:gd name="connsiteX15" fmla="*/ 653142 w 1626919"/>
              <a:gd name="connsiteY15" fmla="*/ 1508166 h 1555667"/>
              <a:gd name="connsiteX16" fmla="*/ 296883 w 1626919"/>
              <a:gd name="connsiteY16" fmla="*/ 1555667 h 1555667"/>
              <a:gd name="connsiteX17" fmla="*/ 0 w 1626919"/>
              <a:gd name="connsiteY17" fmla="*/ 1543792 h 1555667"/>
              <a:gd name="connsiteX18" fmla="*/ 0 w 1626919"/>
              <a:gd name="connsiteY18" fmla="*/ 1294410 h 1555667"/>
              <a:gd name="connsiteX0" fmla="*/ 0 w 1603168"/>
              <a:gd name="connsiteY0" fmla="*/ 1294410 h 1555667"/>
              <a:gd name="connsiteX1" fmla="*/ 380010 w 1603168"/>
              <a:gd name="connsiteY1" fmla="*/ 1294410 h 1555667"/>
              <a:gd name="connsiteX2" fmla="*/ 546265 w 1603168"/>
              <a:gd name="connsiteY2" fmla="*/ 1163782 h 1555667"/>
              <a:gd name="connsiteX3" fmla="*/ 581890 w 1603168"/>
              <a:gd name="connsiteY3" fmla="*/ 855023 h 1555667"/>
              <a:gd name="connsiteX4" fmla="*/ 641267 w 1603168"/>
              <a:gd name="connsiteY4" fmla="*/ 320634 h 1555667"/>
              <a:gd name="connsiteX5" fmla="*/ 724394 w 1603168"/>
              <a:gd name="connsiteY5" fmla="*/ 35626 h 1555667"/>
              <a:gd name="connsiteX6" fmla="*/ 997527 w 1603168"/>
              <a:gd name="connsiteY6" fmla="*/ 0 h 1555667"/>
              <a:gd name="connsiteX7" fmla="*/ 1365663 w 1603168"/>
              <a:gd name="connsiteY7" fmla="*/ 23751 h 1555667"/>
              <a:gd name="connsiteX8" fmla="*/ 1603168 w 1603168"/>
              <a:gd name="connsiteY8" fmla="*/ 11876 h 1555667"/>
              <a:gd name="connsiteX9" fmla="*/ 1531916 w 1603168"/>
              <a:gd name="connsiteY9" fmla="*/ 415636 h 1555667"/>
              <a:gd name="connsiteX10" fmla="*/ 1282534 w 1603168"/>
              <a:gd name="connsiteY10" fmla="*/ 415636 h 1555667"/>
              <a:gd name="connsiteX11" fmla="*/ 1175657 w 1603168"/>
              <a:gd name="connsiteY11" fmla="*/ 570016 h 1555667"/>
              <a:gd name="connsiteX12" fmla="*/ 1175657 w 1603168"/>
              <a:gd name="connsiteY12" fmla="*/ 843148 h 1555667"/>
              <a:gd name="connsiteX13" fmla="*/ 1104405 w 1603168"/>
              <a:gd name="connsiteY13" fmla="*/ 1175657 h 1555667"/>
              <a:gd name="connsiteX14" fmla="*/ 961901 w 1603168"/>
              <a:gd name="connsiteY14" fmla="*/ 1365662 h 1555667"/>
              <a:gd name="connsiteX15" fmla="*/ 653142 w 1603168"/>
              <a:gd name="connsiteY15" fmla="*/ 1508166 h 1555667"/>
              <a:gd name="connsiteX16" fmla="*/ 296883 w 1603168"/>
              <a:gd name="connsiteY16" fmla="*/ 1555667 h 1555667"/>
              <a:gd name="connsiteX17" fmla="*/ 0 w 1603168"/>
              <a:gd name="connsiteY17" fmla="*/ 1543792 h 1555667"/>
              <a:gd name="connsiteX18" fmla="*/ 0 w 1603168"/>
              <a:gd name="connsiteY18" fmla="*/ 1294410 h 1555667"/>
              <a:gd name="connsiteX0" fmla="*/ 0 w 1555667"/>
              <a:gd name="connsiteY0" fmla="*/ 1294410 h 1555667"/>
              <a:gd name="connsiteX1" fmla="*/ 380010 w 1555667"/>
              <a:gd name="connsiteY1" fmla="*/ 1294410 h 1555667"/>
              <a:gd name="connsiteX2" fmla="*/ 546265 w 1555667"/>
              <a:gd name="connsiteY2" fmla="*/ 1163782 h 1555667"/>
              <a:gd name="connsiteX3" fmla="*/ 581890 w 1555667"/>
              <a:gd name="connsiteY3" fmla="*/ 855023 h 1555667"/>
              <a:gd name="connsiteX4" fmla="*/ 641267 w 1555667"/>
              <a:gd name="connsiteY4" fmla="*/ 320634 h 1555667"/>
              <a:gd name="connsiteX5" fmla="*/ 724394 w 1555667"/>
              <a:gd name="connsiteY5" fmla="*/ 35626 h 1555667"/>
              <a:gd name="connsiteX6" fmla="*/ 997527 w 1555667"/>
              <a:gd name="connsiteY6" fmla="*/ 0 h 1555667"/>
              <a:gd name="connsiteX7" fmla="*/ 1365663 w 1555667"/>
              <a:gd name="connsiteY7" fmla="*/ 23751 h 1555667"/>
              <a:gd name="connsiteX8" fmla="*/ 1555667 w 1555667"/>
              <a:gd name="connsiteY8" fmla="*/ 1 h 1555667"/>
              <a:gd name="connsiteX9" fmla="*/ 1531916 w 1555667"/>
              <a:gd name="connsiteY9" fmla="*/ 415636 h 1555667"/>
              <a:gd name="connsiteX10" fmla="*/ 1282534 w 1555667"/>
              <a:gd name="connsiteY10" fmla="*/ 415636 h 1555667"/>
              <a:gd name="connsiteX11" fmla="*/ 1175657 w 1555667"/>
              <a:gd name="connsiteY11" fmla="*/ 570016 h 1555667"/>
              <a:gd name="connsiteX12" fmla="*/ 1175657 w 1555667"/>
              <a:gd name="connsiteY12" fmla="*/ 843148 h 1555667"/>
              <a:gd name="connsiteX13" fmla="*/ 1104405 w 1555667"/>
              <a:gd name="connsiteY13" fmla="*/ 1175657 h 1555667"/>
              <a:gd name="connsiteX14" fmla="*/ 961901 w 1555667"/>
              <a:gd name="connsiteY14" fmla="*/ 1365662 h 1555667"/>
              <a:gd name="connsiteX15" fmla="*/ 653142 w 1555667"/>
              <a:gd name="connsiteY15" fmla="*/ 1508166 h 1555667"/>
              <a:gd name="connsiteX16" fmla="*/ 296883 w 1555667"/>
              <a:gd name="connsiteY16" fmla="*/ 1555667 h 1555667"/>
              <a:gd name="connsiteX17" fmla="*/ 0 w 1555667"/>
              <a:gd name="connsiteY17" fmla="*/ 1543792 h 1555667"/>
              <a:gd name="connsiteX18" fmla="*/ 0 w 1555667"/>
              <a:gd name="connsiteY18" fmla="*/ 1294410 h 1555667"/>
              <a:gd name="connsiteX0" fmla="*/ 0 w 1555667"/>
              <a:gd name="connsiteY0" fmla="*/ 1294410 h 1555667"/>
              <a:gd name="connsiteX1" fmla="*/ 380010 w 1555667"/>
              <a:gd name="connsiteY1" fmla="*/ 1294410 h 1555667"/>
              <a:gd name="connsiteX2" fmla="*/ 546265 w 1555667"/>
              <a:gd name="connsiteY2" fmla="*/ 1163782 h 1555667"/>
              <a:gd name="connsiteX3" fmla="*/ 581890 w 1555667"/>
              <a:gd name="connsiteY3" fmla="*/ 855023 h 1555667"/>
              <a:gd name="connsiteX4" fmla="*/ 641267 w 1555667"/>
              <a:gd name="connsiteY4" fmla="*/ 320634 h 1555667"/>
              <a:gd name="connsiteX5" fmla="*/ 724394 w 1555667"/>
              <a:gd name="connsiteY5" fmla="*/ 35626 h 1555667"/>
              <a:gd name="connsiteX6" fmla="*/ 997527 w 1555667"/>
              <a:gd name="connsiteY6" fmla="*/ 0 h 1555667"/>
              <a:gd name="connsiteX7" fmla="*/ 1306286 w 1555667"/>
              <a:gd name="connsiteY7" fmla="*/ 23751 h 1555667"/>
              <a:gd name="connsiteX8" fmla="*/ 1555667 w 1555667"/>
              <a:gd name="connsiteY8" fmla="*/ 1 h 1555667"/>
              <a:gd name="connsiteX9" fmla="*/ 1531916 w 1555667"/>
              <a:gd name="connsiteY9" fmla="*/ 415636 h 1555667"/>
              <a:gd name="connsiteX10" fmla="*/ 1282534 w 1555667"/>
              <a:gd name="connsiteY10" fmla="*/ 415636 h 1555667"/>
              <a:gd name="connsiteX11" fmla="*/ 1175657 w 1555667"/>
              <a:gd name="connsiteY11" fmla="*/ 570016 h 1555667"/>
              <a:gd name="connsiteX12" fmla="*/ 1175657 w 1555667"/>
              <a:gd name="connsiteY12" fmla="*/ 843148 h 1555667"/>
              <a:gd name="connsiteX13" fmla="*/ 1104405 w 1555667"/>
              <a:gd name="connsiteY13" fmla="*/ 1175657 h 1555667"/>
              <a:gd name="connsiteX14" fmla="*/ 961901 w 1555667"/>
              <a:gd name="connsiteY14" fmla="*/ 1365662 h 1555667"/>
              <a:gd name="connsiteX15" fmla="*/ 653142 w 1555667"/>
              <a:gd name="connsiteY15" fmla="*/ 1508166 h 1555667"/>
              <a:gd name="connsiteX16" fmla="*/ 296883 w 1555667"/>
              <a:gd name="connsiteY16" fmla="*/ 1555667 h 1555667"/>
              <a:gd name="connsiteX17" fmla="*/ 0 w 1555667"/>
              <a:gd name="connsiteY17" fmla="*/ 1543792 h 1555667"/>
              <a:gd name="connsiteX18" fmla="*/ 0 w 1555667"/>
              <a:gd name="connsiteY18" fmla="*/ 1294410 h 1555667"/>
              <a:gd name="connsiteX0" fmla="*/ 0 w 1555667"/>
              <a:gd name="connsiteY0" fmla="*/ 1294410 h 1555667"/>
              <a:gd name="connsiteX1" fmla="*/ 380010 w 1555667"/>
              <a:gd name="connsiteY1" fmla="*/ 1294410 h 1555667"/>
              <a:gd name="connsiteX2" fmla="*/ 546265 w 1555667"/>
              <a:gd name="connsiteY2" fmla="*/ 1163782 h 1555667"/>
              <a:gd name="connsiteX3" fmla="*/ 581890 w 1555667"/>
              <a:gd name="connsiteY3" fmla="*/ 855023 h 1555667"/>
              <a:gd name="connsiteX4" fmla="*/ 641267 w 1555667"/>
              <a:gd name="connsiteY4" fmla="*/ 320634 h 1555667"/>
              <a:gd name="connsiteX5" fmla="*/ 724394 w 1555667"/>
              <a:gd name="connsiteY5" fmla="*/ 83127 h 1555667"/>
              <a:gd name="connsiteX6" fmla="*/ 997527 w 1555667"/>
              <a:gd name="connsiteY6" fmla="*/ 0 h 1555667"/>
              <a:gd name="connsiteX7" fmla="*/ 1306286 w 1555667"/>
              <a:gd name="connsiteY7" fmla="*/ 23751 h 1555667"/>
              <a:gd name="connsiteX8" fmla="*/ 1555667 w 1555667"/>
              <a:gd name="connsiteY8" fmla="*/ 1 h 1555667"/>
              <a:gd name="connsiteX9" fmla="*/ 1531916 w 1555667"/>
              <a:gd name="connsiteY9" fmla="*/ 415636 h 1555667"/>
              <a:gd name="connsiteX10" fmla="*/ 1282534 w 1555667"/>
              <a:gd name="connsiteY10" fmla="*/ 415636 h 1555667"/>
              <a:gd name="connsiteX11" fmla="*/ 1175657 w 1555667"/>
              <a:gd name="connsiteY11" fmla="*/ 570016 h 1555667"/>
              <a:gd name="connsiteX12" fmla="*/ 1175657 w 1555667"/>
              <a:gd name="connsiteY12" fmla="*/ 843148 h 1555667"/>
              <a:gd name="connsiteX13" fmla="*/ 1104405 w 1555667"/>
              <a:gd name="connsiteY13" fmla="*/ 1175657 h 1555667"/>
              <a:gd name="connsiteX14" fmla="*/ 961901 w 1555667"/>
              <a:gd name="connsiteY14" fmla="*/ 1365662 h 1555667"/>
              <a:gd name="connsiteX15" fmla="*/ 653142 w 1555667"/>
              <a:gd name="connsiteY15" fmla="*/ 1508166 h 1555667"/>
              <a:gd name="connsiteX16" fmla="*/ 296883 w 1555667"/>
              <a:gd name="connsiteY16" fmla="*/ 1555667 h 1555667"/>
              <a:gd name="connsiteX17" fmla="*/ 0 w 1555667"/>
              <a:gd name="connsiteY17" fmla="*/ 1543792 h 1555667"/>
              <a:gd name="connsiteX18" fmla="*/ 0 w 1555667"/>
              <a:gd name="connsiteY18" fmla="*/ 1294410 h 1555667"/>
              <a:gd name="connsiteX0" fmla="*/ 0 w 1555667"/>
              <a:gd name="connsiteY0" fmla="*/ 1294410 h 1555667"/>
              <a:gd name="connsiteX1" fmla="*/ 380010 w 1555667"/>
              <a:gd name="connsiteY1" fmla="*/ 1294410 h 1555667"/>
              <a:gd name="connsiteX2" fmla="*/ 546265 w 1555667"/>
              <a:gd name="connsiteY2" fmla="*/ 1163782 h 1555667"/>
              <a:gd name="connsiteX3" fmla="*/ 581890 w 1555667"/>
              <a:gd name="connsiteY3" fmla="*/ 855023 h 1555667"/>
              <a:gd name="connsiteX4" fmla="*/ 641267 w 1555667"/>
              <a:gd name="connsiteY4" fmla="*/ 391886 h 1555667"/>
              <a:gd name="connsiteX5" fmla="*/ 724394 w 1555667"/>
              <a:gd name="connsiteY5" fmla="*/ 83127 h 1555667"/>
              <a:gd name="connsiteX6" fmla="*/ 997527 w 1555667"/>
              <a:gd name="connsiteY6" fmla="*/ 0 h 1555667"/>
              <a:gd name="connsiteX7" fmla="*/ 1306286 w 1555667"/>
              <a:gd name="connsiteY7" fmla="*/ 23751 h 1555667"/>
              <a:gd name="connsiteX8" fmla="*/ 1555667 w 1555667"/>
              <a:gd name="connsiteY8" fmla="*/ 1 h 1555667"/>
              <a:gd name="connsiteX9" fmla="*/ 1531916 w 1555667"/>
              <a:gd name="connsiteY9" fmla="*/ 415636 h 1555667"/>
              <a:gd name="connsiteX10" fmla="*/ 1282534 w 1555667"/>
              <a:gd name="connsiteY10" fmla="*/ 415636 h 1555667"/>
              <a:gd name="connsiteX11" fmla="*/ 1175657 w 1555667"/>
              <a:gd name="connsiteY11" fmla="*/ 570016 h 1555667"/>
              <a:gd name="connsiteX12" fmla="*/ 1175657 w 1555667"/>
              <a:gd name="connsiteY12" fmla="*/ 843148 h 1555667"/>
              <a:gd name="connsiteX13" fmla="*/ 1104405 w 1555667"/>
              <a:gd name="connsiteY13" fmla="*/ 1175657 h 1555667"/>
              <a:gd name="connsiteX14" fmla="*/ 961901 w 1555667"/>
              <a:gd name="connsiteY14" fmla="*/ 1365662 h 1555667"/>
              <a:gd name="connsiteX15" fmla="*/ 653142 w 1555667"/>
              <a:gd name="connsiteY15" fmla="*/ 1508166 h 1555667"/>
              <a:gd name="connsiteX16" fmla="*/ 296883 w 1555667"/>
              <a:gd name="connsiteY16" fmla="*/ 1555667 h 1555667"/>
              <a:gd name="connsiteX17" fmla="*/ 0 w 1555667"/>
              <a:gd name="connsiteY17" fmla="*/ 1543792 h 1555667"/>
              <a:gd name="connsiteX18" fmla="*/ 0 w 1555667"/>
              <a:gd name="connsiteY18" fmla="*/ 1294410 h 1555667"/>
              <a:gd name="connsiteX0" fmla="*/ 0 w 1555667"/>
              <a:gd name="connsiteY0" fmla="*/ 1294410 h 1555667"/>
              <a:gd name="connsiteX1" fmla="*/ 380010 w 1555667"/>
              <a:gd name="connsiteY1" fmla="*/ 1294410 h 1555667"/>
              <a:gd name="connsiteX2" fmla="*/ 546265 w 1555667"/>
              <a:gd name="connsiteY2" fmla="*/ 1163782 h 1555667"/>
              <a:gd name="connsiteX3" fmla="*/ 581890 w 1555667"/>
              <a:gd name="connsiteY3" fmla="*/ 855023 h 1555667"/>
              <a:gd name="connsiteX4" fmla="*/ 641267 w 1555667"/>
              <a:gd name="connsiteY4" fmla="*/ 391886 h 1555667"/>
              <a:gd name="connsiteX5" fmla="*/ 724394 w 1555667"/>
              <a:gd name="connsiteY5" fmla="*/ 83127 h 1555667"/>
              <a:gd name="connsiteX6" fmla="*/ 997527 w 1555667"/>
              <a:gd name="connsiteY6" fmla="*/ 0 h 1555667"/>
              <a:gd name="connsiteX7" fmla="*/ 1306286 w 1555667"/>
              <a:gd name="connsiteY7" fmla="*/ 35626 h 1555667"/>
              <a:gd name="connsiteX8" fmla="*/ 1555667 w 1555667"/>
              <a:gd name="connsiteY8" fmla="*/ 1 h 1555667"/>
              <a:gd name="connsiteX9" fmla="*/ 1531916 w 1555667"/>
              <a:gd name="connsiteY9" fmla="*/ 415636 h 1555667"/>
              <a:gd name="connsiteX10" fmla="*/ 1282534 w 1555667"/>
              <a:gd name="connsiteY10" fmla="*/ 415636 h 1555667"/>
              <a:gd name="connsiteX11" fmla="*/ 1175657 w 1555667"/>
              <a:gd name="connsiteY11" fmla="*/ 570016 h 1555667"/>
              <a:gd name="connsiteX12" fmla="*/ 1175657 w 1555667"/>
              <a:gd name="connsiteY12" fmla="*/ 843148 h 1555667"/>
              <a:gd name="connsiteX13" fmla="*/ 1104405 w 1555667"/>
              <a:gd name="connsiteY13" fmla="*/ 1175657 h 1555667"/>
              <a:gd name="connsiteX14" fmla="*/ 961901 w 1555667"/>
              <a:gd name="connsiteY14" fmla="*/ 1365662 h 1555667"/>
              <a:gd name="connsiteX15" fmla="*/ 653142 w 1555667"/>
              <a:gd name="connsiteY15" fmla="*/ 1508166 h 1555667"/>
              <a:gd name="connsiteX16" fmla="*/ 296883 w 1555667"/>
              <a:gd name="connsiteY16" fmla="*/ 1555667 h 1555667"/>
              <a:gd name="connsiteX17" fmla="*/ 0 w 1555667"/>
              <a:gd name="connsiteY17" fmla="*/ 1543792 h 1555667"/>
              <a:gd name="connsiteX18" fmla="*/ 0 w 1555667"/>
              <a:gd name="connsiteY18" fmla="*/ 1294410 h 1555667"/>
              <a:gd name="connsiteX0" fmla="*/ 0 w 1555667"/>
              <a:gd name="connsiteY0" fmla="*/ 1294410 h 1555667"/>
              <a:gd name="connsiteX1" fmla="*/ 380010 w 1555667"/>
              <a:gd name="connsiteY1" fmla="*/ 1294410 h 1555667"/>
              <a:gd name="connsiteX2" fmla="*/ 546265 w 1555667"/>
              <a:gd name="connsiteY2" fmla="*/ 1163782 h 1555667"/>
              <a:gd name="connsiteX3" fmla="*/ 581890 w 1555667"/>
              <a:gd name="connsiteY3" fmla="*/ 855023 h 1555667"/>
              <a:gd name="connsiteX4" fmla="*/ 641267 w 1555667"/>
              <a:gd name="connsiteY4" fmla="*/ 391886 h 1555667"/>
              <a:gd name="connsiteX5" fmla="*/ 724394 w 1555667"/>
              <a:gd name="connsiteY5" fmla="*/ 83127 h 1555667"/>
              <a:gd name="connsiteX6" fmla="*/ 997527 w 1555667"/>
              <a:gd name="connsiteY6" fmla="*/ 0 h 1555667"/>
              <a:gd name="connsiteX7" fmla="*/ 1306286 w 1555667"/>
              <a:gd name="connsiteY7" fmla="*/ 35626 h 1555667"/>
              <a:gd name="connsiteX8" fmla="*/ 1555667 w 1555667"/>
              <a:gd name="connsiteY8" fmla="*/ 47502 h 1555667"/>
              <a:gd name="connsiteX9" fmla="*/ 1531916 w 1555667"/>
              <a:gd name="connsiteY9" fmla="*/ 415636 h 1555667"/>
              <a:gd name="connsiteX10" fmla="*/ 1282534 w 1555667"/>
              <a:gd name="connsiteY10" fmla="*/ 415636 h 1555667"/>
              <a:gd name="connsiteX11" fmla="*/ 1175657 w 1555667"/>
              <a:gd name="connsiteY11" fmla="*/ 570016 h 1555667"/>
              <a:gd name="connsiteX12" fmla="*/ 1175657 w 1555667"/>
              <a:gd name="connsiteY12" fmla="*/ 843148 h 1555667"/>
              <a:gd name="connsiteX13" fmla="*/ 1104405 w 1555667"/>
              <a:gd name="connsiteY13" fmla="*/ 1175657 h 1555667"/>
              <a:gd name="connsiteX14" fmla="*/ 961901 w 1555667"/>
              <a:gd name="connsiteY14" fmla="*/ 1365662 h 1555667"/>
              <a:gd name="connsiteX15" fmla="*/ 653142 w 1555667"/>
              <a:gd name="connsiteY15" fmla="*/ 1508166 h 1555667"/>
              <a:gd name="connsiteX16" fmla="*/ 296883 w 1555667"/>
              <a:gd name="connsiteY16" fmla="*/ 1555667 h 1555667"/>
              <a:gd name="connsiteX17" fmla="*/ 0 w 1555667"/>
              <a:gd name="connsiteY17" fmla="*/ 1543792 h 1555667"/>
              <a:gd name="connsiteX18" fmla="*/ 0 w 1555667"/>
              <a:gd name="connsiteY18" fmla="*/ 1294410 h 1555667"/>
              <a:gd name="connsiteX0" fmla="*/ 0 w 1555667"/>
              <a:gd name="connsiteY0" fmla="*/ 1258784 h 1520041"/>
              <a:gd name="connsiteX1" fmla="*/ 380010 w 1555667"/>
              <a:gd name="connsiteY1" fmla="*/ 1258784 h 1520041"/>
              <a:gd name="connsiteX2" fmla="*/ 546265 w 1555667"/>
              <a:gd name="connsiteY2" fmla="*/ 1128156 h 1520041"/>
              <a:gd name="connsiteX3" fmla="*/ 581890 w 1555667"/>
              <a:gd name="connsiteY3" fmla="*/ 819397 h 1520041"/>
              <a:gd name="connsiteX4" fmla="*/ 641267 w 1555667"/>
              <a:gd name="connsiteY4" fmla="*/ 356260 h 1520041"/>
              <a:gd name="connsiteX5" fmla="*/ 724394 w 1555667"/>
              <a:gd name="connsiteY5" fmla="*/ 47501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75657 w 1555667"/>
              <a:gd name="connsiteY11" fmla="*/ 534390 h 1520041"/>
              <a:gd name="connsiteX12" fmla="*/ 1175657 w 1555667"/>
              <a:gd name="connsiteY12" fmla="*/ 807522 h 1520041"/>
              <a:gd name="connsiteX13" fmla="*/ 1104405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80010 w 1555667"/>
              <a:gd name="connsiteY1" fmla="*/ 1258784 h 1520041"/>
              <a:gd name="connsiteX2" fmla="*/ 546265 w 1555667"/>
              <a:gd name="connsiteY2" fmla="*/ 1128156 h 1520041"/>
              <a:gd name="connsiteX3" fmla="*/ 688768 w 1555667"/>
              <a:gd name="connsiteY3" fmla="*/ 819397 h 1520041"/>
              <a:gd name="connsiteX4" fmla="*/ 641267 w 1555667"/>
              <a:gd name="connsiteY4" fmla="*/ 356260 h 1520041"/>
              <a:gd name="connsiteX5" fmla="*/ 724394 w 1555667"/>
              <a:gd name="connsiteY5" fmla="*/ 47501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75657 w 1555667"/>
              <a:gd name="connsiteY11" fmla="*/ 534390 h 1520041"/>
              <a:gd name="connsiteX12" fmla="*/ 1175657 w 1555667"/>
              <a:gd name="connsiteY12" fmla="*/ 807522 h 1520041"/>
              <a:gd name="connsiteX13" fmla="*/ 1104405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80010 w 1555667"/>
              <a:gd name="connsiteY1" fmla="*/ 1258784 h 1520041"/>
              <a:gd name="connsiteX2" fmla="*/ 546265 w 1555667"/>
              <a:gd name="connsiteY2" fmla="*/ 112815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24394 w 1555667"/>
              <a:gd name="connsiteY5" fmla="*/ 47501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75657 w 1555667"/>
              <a:gd name="connsiteY11" fmla="*/ 534390 h 1520041"/>
              <a:gd name="connsiteX12" fmla="*/ 1175657 w 1555667"/>
              <a:gd name="connsiteY12" fmla="*/ 807522 h 1520041"/>
              <a:gd name="connsiteX13" fmla="*/ 1104405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80010 w 1555667"/>
              <a:gd name="connsiteY1" fmla="*/ 1258784 h 1520041"/>
              <a:gd name="connsiteX2" fmla="*/ 546265 w 1555667"/>
              <a:gd name="connsiteY2" fmla="*/ 112815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75657 w 1555667"/>
              <a:gd name="connsiteY11" fmla="*/ 534390 h 1520041"/>
              <a:gd name="connsiteX12" fmla="*/ 1175657 w 1555667"/>
              <a:gd name="connsiteY12" fmla="*/ 807522 h 1520041"/>
              <a:gd name="connsiteX13" fmla="*/ 1104405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80010 w 1555667"/>
              <a:gd name="connsiteY1" fmla="*/ 1258784 h 1520041"/>
              <a:gd name="connsiteX2" fmla="*/ 546265 w 1555667"/>
              <a:gd name="connsiteY2" fmla="*/ 112815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75657 w 1555667"/>
              <a:gd name="connsiteY12" fmla="*/ 807522 h 1520041"/>
              <a:gd name="connsiteX13" fmla="*/ 1104405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80010 w 1555667"/>
              <a:gd name="connsiteY1" fmla="*/ 1258784 h 1520041"/>
              <a:gd name="connsiteX2" fmla="*/ 546265 w 1555667"/>
              <a:gd name="connsiteY2" fmla="*/ 112815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04405 w 1555667"/>
              <a:gd name="connsiteY12" fmla="*/ 819397 h 1520041"/>
              <a:gd name="connsiteX13" fmla="*/ 1104405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80010 w 1555667"/>
              <a:gd name="connsiteY1" fmla="*/ 1258784 h 1520041"/>
              <a:gd name="connsiteX2" fmla="*/ 546265 w 1555667"/>
              <a:gd name="connsiteY2" fmla="*/ 112815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04405 w 1555667"/>
              <a:gd name="connsiteY12" fmla="*/ 819397 h 1520041"/>
              <a:gd name="connsiteX13" fmla="*/ 1068779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80010 w 1555667"/>
              <a:gd name="connsiteY1" fmla="*/ 1258784 h 1520041"/>
              <a:gd name="connsiteX2" fmla="*/ 605642 w 1555667"/>
              <a:gd name="connsiteY2" fmla="*/ 115190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04405 w 1555667"/>
              <a:gd name="connsiteY12" fmla="*/ 819397 h 1520041"/>
              <a:gd name="connsiteX13" fmla="*/ 1068779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08758 w 1555667"/>
              <a:gd name="connsiteY1" fmla="*/ 1258784 h 1520041"/>
              <a:gd name="connsiteX2" fmla="*/ 605642 w 1555667"/>
              <a:gd name="connsiteY2" fmla="*/ 115190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04405 w 1555667"/>
              <a:gd name="connsiteY12" fmla="*/ 819397 h 1520041"/>
              <a:gd name="connsiteX13" fmla="*/ 1068779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08758 w 1555667"/>
              <a:gd name="connsiteY1" fmla="*/ 1258784 h 1520041"/>
              <a:gd name="connsiteX2" fmla="*/ 605642 w 1555667"/>
              <a:gd name="connsiteY2" fmla="*/ 115190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04405 w 1555667"/>
              <a:gd name="connsiteY12" fmla="*/ 819397 h 1520041"/>
              <a:gd name="connsiteX13" fmla="*/ 1068779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08758 w 1555667"/>
              <a:gd name="connsiteY1" fmla="*/ 1258784 h 1520041"/>
              <a:gd name="connsiteX2" fmla="*/ 605642 w 1555667"/>
              <a:gd name="connsiteY2" fmla="*/ 115190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04405 w 1555667"/>
              <a:gd name="connsiteY12" fmla="*/ 819397 h 1520041"/>
              <a:gd name="connsiteX13" fmla="*/ 1068779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08758 w 1555667"/>
              <a:gd name="connsiteY1" fmla="*/ 1258784 h 1520041"/>
              <a:gd name="connsiteX2" fmla="*/ 605642 w 1555667"/>
              <a:gd name="connsiteY2" fmla="*/ 115190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04405 w 1555667"/>
              <a:gd name="connsiteY12" fmla="*/ 819397 h 1520041"/>
              <a:gd name="connsiteX13" fmla="*/ 1068779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08758 w 1555667"/>
              <a:gd name="connsiteY1" fmla="*/ 1258784 h 1520041"/>
              <a:gd name="connsiteX2" fmla="*/ 605642 w 1555667"/>
              <a:gd name="connsiteY2" fmla="*/ 115190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04405 w 1555667"/>
              <a:gd name="connsiteY12" fmla="*/ 819397 h 1520041"/>
              <a:gd name="connsiteX13" fmla="*/ 1068779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08758 w 1555667"/>
              <a:gd name="connsiteY1" fmla="*/ 1258784 h 1520041"/>
              <a:gd name="connsiteX2" fmla="*/ 605642 w 1555667"/>
              <a:gd name="connsiteY2" fmla="*/ 115190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04405 w 1555667"/>
              <a:gd name="connsiteY12" fmla="*/ 819397 h 1520041"/>
              <a:gd name="connsiteX13" fmla="*/ 1068779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08758 w 1555667"/>
              <a:gd name="connsiteY1" fmla="*/ 1258784 h 1520041"/>
              <a:gd name="connsiteX2" fmla="*/ 605642 w 1555667"/>
              <a:gd name="connsiteY2" fmla="*/ 115190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04405 w 1555667"/>
              <a:gd name="connsiteY12" fmla="*/ 819397 h 1520041"/>
              <a:gd name="connsiteX13" fmla="*/ 1068779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78503 h 1539760"/>
              <a:gd name="connsiteX1" fmla="*/ 308758 w 1555667"/>
              <a:gd name="connsiteY1" fmla="*/ 1278503 h 1539760"/>
              <a:gd name="connsiteX2" fmla="*/ 605642 w 1555667"/>
              <a:gd name="connsiteY2" fmla="*/ 1171625 h 1539760"/>
              <a:gd name="connsiteX3" fmla="*/ 688768 w 1555667"/>
              <a:gd name="connsiteY3" fmla="*/ 839116 h 1539760"/>
              <a:gd name="connsiteX4" fmla="*/ 748145 w 1555667"/>
              <a:gd name="connsiteY4" fmla="*/ 375979 h 1539760"/>
              <a:gd name="connsiteX5" fmla="*/ 795646 w 1555667"/>
              <a:gd name="connsiteY5" fmla="*/ 79096 h 1539760"/>
              <a:gd name="connsiteX6" fmla="*/ 997527 w 1555667"/>
              <a:gd name="connsiteY6" fmla="*/ 31594 h 1539760"/>
              <a:gd name="connsiteX7" fmla="*/ 1306286 w 1555667"/>
              <a:gd name="connsiteY7" fmla="*/ 19719 h 1539760"/>
              <a:gd name="connsiteX8" fmla="*/ 1555667 w 1555667"/>
              <a:gd name="connsiteY8" fmla="*/ 31595 h 1539760"/>
              <a:gd name="connsiteX9" fmla="*/ 1531916 w 1555667"/>
              <a:gd name="connsiteY9" fmla="*/ 399729 h 1539760"/>
              <a:gd name="connsiteX10" fmla="*/ 1282534 w 1555667"/>
              <a:gd name="connsiteY10" fmla="*/ 399729 h 1539760"/>
              <a:gd name="connsiteX11" fmla="*/ 1140031 w 1555667"/>
              <a:gd name="connsiteY11" fmla="*/ 506607 h 1539760"/>
              <a:gd name="connsiteX12" fmla="*/ 1104405 w 1555667"/>
              <a:gd name="connsiteY12" fmla="*/ 839116 h 1539760"/>
              <a:gd name="connsiteX13" fmla="*/ 1068779 w 1555667"/>
              <a:gd name="connsiteY13" fmla="*/ 1159750 h 1539760"/>
              <a:gd name="connsiteX14" fmla="*/ 961901 w 1555667"/>
              <a:gd name="connsiteY14" fmla="*/ 1349755 h 1539760"/>
              <a:gd name="connsiteX15" fmla="*/ 653142 w 1555667"/>
              <a:gd name="connsiteY15" fmla="*/ 1492259 h 1539760"/>
              <a:gd name="connsiteX16" fmla="*/ 296883 w 1555667"/>
              <a:gd name="connsiteY16" fmla="*/ 1539760 h 1539760"/>
              <a:gd name="connsiteX17" fmla="*/ 0 w 1555667"/>
              <a:gd name="connsiteY17" fmla="*/ 1527885 h 1539760"/>
              <a:gd name="connsiteX18" fmla="*/ 0 w 1555667"/>
              <a:gd name="connsiteY18" fmla="*/ 1278503 h 1539760"/>
              <a:gd name="connsiteX0" fmla="*/ 0 w 1555667"/>
              <a:gd name="connsiteY0" fmla="*/ 1258784 h 1520041"/>
              <a:gd name="connsiteX1" fmla="*/ 308758 w 1555667"/>
              <a:gd name="connsiteY1" fmla="*/ 1258784 h 1520041"/>
              <a:gd name="connsiteX2" fmla="*/ 605642 w 1555667"/>
              <a:gd name="connsiteY2" fmla="*/ 115190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04405 w 1555667"/>
              <a:gd name="connsiteY12" fmla="*/ 819397 h 1520041"/>
              <a:gd name="connsiteX13" fmla="*/ 1068779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08758 w 1555667"/>
              <a:gd name="connsiteY1" fmla="*/ 1258784 h 1520041"/>
              <a:gd name="connsiteX2" fmla="*/ 605642 w 1555667"/>
              <a:gd name="connsiteY2" fmla="*/ 115190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04405 w 1555667"/>
              <a:gd name="connsiteY12" fmla="*/ 819397 h 1520041"/>
              <a:gd name="connsiteX13" fmla="*/ 1068779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08758 w 1555667"/>
              <a:gd name="connsiteY1" fmla="*/ 1258784 h 1520041"/>
              <a:gd name="connsiteX2" fmla="*/ 605642 w 1555667"/>
              <a:gd name="connsiteY2" fmla="*/ 115190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04405 w 1555667"/>
              <a:gd name="connsiteY12" fmla="*/ 819397 h 1520041"/>
              <a:gd name="connsiteX13" fmla="*/ 1068779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08758 w 1555667"/>
              <a:gd name="connsiteY1" fmla="*/ 1258784 h 1520041"/>
              <a:gd name="connsiteX2" fmla="*/ 605642 w 1555667"/>
              <a:gd name="connsiteY2" fmla="*/ 115190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04405 w 1555667"/>
              <a:gd name="connsiteY12" fmla="*/ 819397 h 1520041"/>
              <a:gd name="connsiteX13" fmla="*/ 1068779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08758 w 1555667"/>
              <a:gd name="connsiteY1" fmla="*/ 1258784 h 1520041"/>
              <a:gd name="connsiteX2" fmla="*/ 605642 w 1555667"/>
              <a:gd name="connsiteY2" fmla="*/ 115190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04405 w 1555667"/>
              <a:gd name="connsiteY12" fmla="*/ 819397 h 1520041"/>
              <a:gd name="connsiteX13" fmla="*/ 1068779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08758 w 1555667"/>
              <a:gd name="connsiteY1" fmla="*/ 1258784 h 1520041"/>
              <a:gd name="connsiteX2" fmla="*/ 605642 w 1555667"/>
              <a:gd name="connsiteY2" fmla="*/ 115190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04405 w 1555667"/>
              <a:gd name="connsiteY12" fmla="*/ 819397 h 1520041"/>
              <a:gd name="connsiteX13" fmla="*/ 1068779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555667"/>
              <a:gd name="connsiteY0" fmla="*/ 1258784 h 1520041"/>
              <a:gd name="connsiteX1" fmla="*/ 308758 w 1555667"/>
              <a:gd name="connsiteY1" fmla="*/ 1258784 h 1520041"/>
              <a:gd name="connsiteX2" fmla="*/ 605642 w 1555667"/>
              <a:gd name="connsiteY2" fmla="*/ 1151906 h 1520041"/>
              <a:gd name="connsiteX3" fmla="*/ 688768 w 1555667"/>
              <a:gd name="connsiteY3" fmla="*/ 819397 h 1520041"/>
              <a:gd name="connsiteX4" fmla="*/ 748145 w 1555667"/>
              <a:gd name="connsiteY4" fmla="*/ 356260 h 1520041"/>
              <a:gd name="connsiteX5" fmla="*/ 795646 w 1555667"/>
              <a:gd name="connsiteY5" fmla="*/ 59377 h 1520041"/>
              <a:gd name="connsiteX6" fmla="*/ 997527 w 1555667"/>
              <a:gd name="connsiteY6" fmla="*/ 11875 h 1520041"/>
              <a:gd name="connsiteX7" fmla="*/ 1306286 w 1555667"/>
              <a:gd name="connsiteY7" fmla="*/ 0 h 1520041"/>
              <a:gd name="connsiteX8" fmla="*/ 1555667 w 1555667"/>
              <a:gd name="connsiteY8" fmla="*/ 11876 h 1520041"/>
              <a:gd name="connsiteX9" fmla="*/ 1531916 w 1555667"/>
              <a:gd name="connsiteY9" fmla="*/ 380010 h 1520041"/>
              <a:gd name="connsiteX10" fmla="*/ 1282534 w 1555667"/>
              <a:gd name="connsiteY10" fmla="*/ 380010 h 1520041"/>
              <a:gd name="connsiteX11" fmla="*/ 1140031 w 1555667"/>
              <a:gd name="connsiteY11" fmla="*/ 486888 h 1520041"/>
              <a:gd name="connsiteX12" fmla="*/ 1104405 w 1555667"/>
              <a:gd name="connsiteY12" fmla="*/ 819397 h 1520041"/>
              <a:gd name="connsiteX13" fmla="*/ 1068779 w 1555667"/>
              <a:gd name="connsiteY13" fmla="*/ 1140031 h 1520041"/>
              <a:gd name="connsiteX14" fmla="*/ 961901 w 1555667"/>
              <a:gd name="connsiteY14" fmla="*/ 1330036 h 1520041"/>
              <a:gd name="connsiteX15" fmla="*/ 653142 w 1555667"/>
              <a:gd name="connsiteY15" fmla="*/ 1472540 h 1520041"/>
              <a:gd name="connsiteX16" fmla="*/ 296883 w 1555667"/>
              <a:gd name="connsiteY16" fmla="*/ 1520041 h 1520041"/>
              <a:gd name="connsiteX17" fmla="*/ 0 w 1555667"/>
              <a:gd name="connsiteY17" fmla="*/ 1508166 h 1520041"/>
              <a:gd name="connsiteX18" fmla="*/ 0 w 1555667"/>
              <a:gd name="connsiteY18" fmla="*/ 1258784 h 1520041"/>
              <a:gd name="connsiteX0" fmla="*/ 0 w 1907652"/>
              <a:gd name="connsiteY0" fmla="*/ 1258784 h 1520041"/>
              <a:gd name="connsiteX1" fmla="*/ 308758 w 1907652"/>
              <a:gd name="connsiteY1" fmla="*/ 1258784 h 1520041"/>
              <a:gd name="connsiteX2" fmla="*/ 605642 w 1907652"/>
              <a:gd name="connsiteY2" fmla="*/ 1151906 h 1520041"/>
              <a:gd name="connsiteX3" fmla="*/ 688768 w 1907652"/>
              <a:gd name="connsiteY3" fmla="*/ 819397 h 1520041"/>
              <a:gd name="connsiteX4" fmla="*/ 748145 w 1907652"/>
              <a:gd name="connsiteY4" fmla="*/ 356260 h 1520041"/>
              <a:gd name="connsiteX5" fmla="*/ 795646 w 1907652"/>
              <a:gd name="connsiteY5" fmla="*/ 59377 h 1520041"/>
              <a:gd name="connsiteX6" fmla="*/ 997527 w 1907652"/>
              <a:gd name="connsiteY6" fmla="*/ 11875 h 1520041"/>
              <a:gd name="connsiteX7" fmla="*/ 1306286 w 1907652"/>
              <a:gd name="connsiteY7" fmla="*/ 0 h 1520041"/>
              <a:gd name="connsiteX8" fmla="*/ 1555667 w 1907652"/>
              <a:gd name="connsiteY8" fmla="*/ 11876 h 1520041"/>
              <a:gd name="connsiteX9" fmla="*/ 1907652 w 1907652"/>
              <a:gd name="connsiteY9" fmla="*/ 368978 h 1520041"/>
              <a:gd name="connsiteX10" fmla="*/ 1282534 w 1907652"/>
              <a:gd name="connsiteY10" fmla="*/ 380010 h 1520041"/>
              <a:gd name="connsiteX11" fmla="*/ 1140031 w 1907652"/>
              <a:gd name="connsiteY11" fmla="*/ 486888 h 1520041"/>
              <a:gd name="connsiteX12" fmla="*/ 1104405 w 1907652"/>
              <a:gd name="connsiteY12" fmla="*/ 819397 h 1520041"/>
              <a:gd name="connsiteX13" fmla="*/ 1068779 w 1907652"/>
              <a:gd name="connsiteY13" fmla="*/ 1140031 h 1520041"/>
              <a:gd name="connsiteX14" fmla="*/ 961901 w 1907652"/>
              <a:gd name="connsiteY14" fmla="*/ 1330036 h 1520041"/>
              <a:gd name="connsiteX15" fmla="*/ 653142 w 1907652"/>
              <a:gd name="connsiteY15" fmla="*/ 1472540 h 1520041"/>
              <a:gd name="connsiteX16" fmla="*/ 296883 w 1907652"/>
              <a:gd name="connsiteY16" fmla="*/ 1520041 h 1520041"/>
              <a:gd name="connsiteX17" fmla="*/ 0 w 1907652"/>
              <a:gd name="connsiteY17" fmla="*/ 1508166 h 1520041"/>
              <a:gd name="connsiteX18" fmla="*/ 0 w 1907652"/>
              <a:gd name="connsiteY18" fmla="*/ 1258784 h 1520041"/>
              <a:gd name="connsiteX0" fmla="*/ 0 w 1919661"/>
              <a:gd name="connsiteY0" fmla="*/ 1258784 h 1520041"/>
              <a:gd name="connsiteX1" fmla="*/ 308758 w 1919661"/>
              <a:gd name="connsiteY1" fmla="*/ 1258784 h 1520041"/>
              <a:gd name="connsiteX2" fmla="*/ 605642 w 1919661"/>
              <a:gd name="connsiteY2" fmla="*/ 1151906 h 1520041"/>
              <a:gd name="connsiteX3" fmla="*/ 688768 w 1919661"/>
              <a:gd name="connsiteY3" fmla="*/ 819397 h 1520041"/>
              <a:gd name="connsiteX4" fmla="*/ 748145 w 1919661"/>
              <a:gd name="connsiteY4" fmla="*/ 356260 h 1520041"/>
              <a:gd name="connsiteX5" fmla="*/ 795646 w 1919661"/>
              <a:gd name="connsiteY5" fmla="*/ 59377 h 1520041"/>
              <a:gd name="connsiteX6" fmla="*/ 997527 w 1919661"/>
              <a:gd name="connsiteY6" fmla="*/ 11875 h 1520041"/>
              <a:gd name="connsiteX7" fmla="*/ 1306286 w 1919661"/>
              <a:gd name="connsiteY7" fmla="*/ 0 h 1520041"/>
              <a:gd name="connsiteX8" fmla="*/ 1919661 w 1919661"/>
              <a:gd name="connsiteY8" fmla="*/ 844 h 1520041"/>
              <a:gd name="connsiteX9" fmla="*/ 1907652 w 1919661"/>
              <a:gd name="connsiteY9" fmla="*/ 368978 h 1520041"/>
              <a:gd name="connsiteX10" fmla="*/ 1282534 w 1919661"/>
              <a:gd name="connsiteY10" fmla="*/ 380010 h 1520041"/>
              <a:gd name="connsiteX11" fmla="*/ 1140031 w 1919661"/>
              <a:gd name="connsiteY11" fmla="*/ 486888 h 1520041"/>
              <a:gd name="connsiteX12" fmla="*/ 1104405 w 1919661"/>
              <a:gd name="connsiteY12" fmla="*/ 819397 h 1520041"/>
              <a:gd name="connsiteX13" fmla="*/ 1068779 w 1919661"/>
              <a:gd name="connsiteY13" fmla="*/ 1140031 h 1520041"/>
              <a:gd name="connsiteX14" fmla="*/ 961901 w 1919661"/>
              <a:gd name="connsiteY14" fmla="*/ 1330036 h 1520041"/>
              <a:gd name="connsiteX15" fmla="*/ 653142 w 1919661"/>
              <a:gd name="connsiteY15" fmla="*/ 1472540 h 1520041"/>
              <a:gd name="connsiteX16" fmla="*/ 296883 w 1919661"/>
              <a:gd name="connsiteY16" fmla="*/ 1520041 h 1520041"/>
              <a:gd name="connsiteX17" fmla="*/ 0 w 1919661"/>
              <a:gd name="connsiteY17" fmla="*/ 1508166 h 1520041"/>
              <a:gd name="connsiteX18" fmla="*/ 0 w 1919661"/>
              <a:gd name="connsiteY18" fmla="*/ 1258784 h 1520041"/>
              <a:gd name="connsiteX0" fmla="*/ 0 w 1919661"/>
              <a:gd name="connsiteY0" fmla="*/ 1280849 h 1542106"/>
              <a:gd name="connsiteX1" fmla="*/ 308758 w 1919661"/>
              <a:gd name="connsiteY1" fmla="*/ 1280849 h 1542106"/>
              <a:gd name="connsiteX2" fmla="*/ 605642 w 1919661"/>
              <a:gd name="connsiteY2" fmla="*/ 1173971 h 1542106"/>
              <a:gd name="connsiteX3" fmla="*/ 688768 w 1919661"/>
              <a:gd name="connsiteY3" fmla="*/ 841462 h 1542106"/>
              <a:gd name="connsiteX4" fmla="*/ 748145 w 1919661"/>
              <a:gd name="connsiteY4" fmla="*/ 378325 h 1542106"/>
              <a:gd name="connsiteX5" fmla="*/ 795646 w 1919661"/>
              <a:gd name="connsiteY5" fmla="*/ 81442 h 1542106"/>
              <a:gd name="connsiteX6" fmla="*/ 997527 w 1919661"/>
              <a:gd name="connsiteY6" fmla="*/ 33940 h 1542106"/>
              <a:gd name="connsiteX7" fmla="*/ 1494155 w 1919661"/>
              <a:gd name="connsiteY7" fmla="*/ 0 h 1542106"/>
              <a:gd name="connsiteX8" fmla="*/ 1919661 w 1919661"/>
              <a:gd name="connsiteY8" fmla="*/ 22909 h 1542106"/>
              <a:gd name="connsiteX9" fmla="*/ 1907652 w 1919661"/>
              <a:gd name="connsiteY9" fmla="*/ 391043 h 1542106"/>
              <a:gd name="connsiteX10" fmla="*/ 1282534 w 1919661"/>
              <a:gd name="connsiteY10" fmla="*/ 402075 h 1542106"/>
              <a:gd name="connsiteX11" fmla="*/ 1140031 w 1919661"/>
              <a:gd name="connsiteY11" fmla="*/ 508953 h 1542106"/>
              <a:gd name="connsiteX12" fmla="*/ 1104405 w 1919661"/>
              <a:gd name="connsiteY12" fmla="*/ 841462 h 1542106"/>
              <a:gd name="connsiteX13" fmla="*/ 1068779 w 1919661"/>
              <a:gd name="connsiteY13" fmla="*/ 1162096 h 1542106"/>
              <a:gd name="connsiteX14" fmla="*/ 961901 w 1919661"/>
              <a:gd name="connsiteY14" fmla="*/ 1352101 h 1542106"/>
              <a:gd name="connsiteX15" fmla="*/ 653142 w 1919661"/>
              <a:gd name="connsiteY15" fmla="*/ 1494605 h 1542106"/>
              <a:gd name="connsiteX16" fmla="*/ 296883 w 1919661"/>
              <a:gd name="connsiteY16" fmla="*/ 1542106 h 1542106"/>
              <a:gd name="connsiteX17" fmla="*/ 0 w 1919661"/>
              <a:gd name="connsiteY17" fmla="*/ 1530231 h 1542106"/>
              <a:gd name="connsiteX18" fmla="*/ 0 w 1919661"/>
              <a:gd name="connsiteY18" fmla="*/ 1280849 h 1542106"/>
              <a:gd name="connsiteX0" fmla="*/ 0 w 1919661"/>
              <a:gd name="connsiteY0" fmla="*/ 1280849 h 1542106"/>
              <a:gd name="connsiteX1" fmla="*/ 308758 w 1919661"/>
              <a:gd name="connsiteY1" fmla="*/ 1280849 h 1542106"/>
              <a:gd name="connsiteX2" fmla="*/ 605642 w 1919661"/>
              <a:gd name="connsiteY2" fmla="*/ 1173971 h 1542106"/>
              <a:gd name="connsiteX3" fmla="*/ 688768 w 1919661"/>
              <a:gd name="connsiteY3" fmla="*/ 841462 h 1542106"/>
              <a:gd name="connsiteX4" fmla="*/ 748145 w 1919661"/>
              <a:gd name="connsiteY4" fmla="*/ 378325 h 1542106"/>
              <a:gd name="connsiteX5" fmla="*/ 795646 w 1919661"/>
              <a:gd name="connsiteY5" fmla="*/ 81442 h 1542106"/>
              <a:gd name="connsiteX6" fmla="*/ 1079719 w 1919661"/>
              <a:gd name="connsiteY6" fmla="*/ 22908 h 1542106"/>
              <a:gd name="connsiteX7" fmla="*/ 1494155 w 1919661"/>
              <a:gd name="connsiteY7" fmla="*/ 0 h 1542106"/>
              <a:gd name="connsiteX8" fmla="*/ 1919661 w 1919661"/>
              <a:gd name="connsiteY8" fmla="*/ 22909 h 1542106"/>
              <a:gd name="connsiteX9" fmla="*/ 1907652 w 1919661"/>
              <a:gd name="connsiteY9" fmla="*/ 391043 h 1542106"/>
              <a:gd name="connsiteX10" fmla="*/ 1282534 w 1919661"/>
              <a:gd name="connsiteY10" fmla="*/ 402075 h 1542106"/>
              <a:gd name="connsiteX11" fmla="*/ 1140031 w 1919661"/>
              <a:gd name="connsiteY11" fmla="*/ 508953 h 1542106"/>
              <a:gd name="connsiteX12" fmla="*/ 1104405 w 1919661"/>
              <a:gd name="connsiteY12" fmla="*/ 841462 h 1542106"/>
              <a:gd name="connsiteX13" fmla="*/ 1068779 w 1919661"/>
              <a:gd name="connsiteY13" fmla="*/ 1162096 h 1542106"/>
              <a:gd name="connsiteX14" fmla="*/ 961901 w 1919661"/>
              <a:gd name="connsiteY14" fmla="*/ 1352101 h 1542106"/>
              <a:gd name="connsiteX15" fmla="*/ 653142 w 1919661"/>
              <a:gd name="connsiteY15" fmla="*/ 1494605 h 1542106"/>
              <a:gd name="connsiteX16" fmla="*/ 296883 w 1919661"/>
              <a:gd name="connsiteY16" fmla="*/ 1542106 h 1542106"/>
              <a:gd name="connsiteX17" fmla="*/ 0 w 1919661"/>
              <a:gd name="connsiteY17" fmla="*/ 1530231 h 1542106"/>
              <a:gd name="connsiteX18" fmla="*/ 0 w 1919661"/>
              <a:gd name="connsiteY18" fmla="*/ 1280849 h 1542106"/>
              <a:gd name="connsiteX0" fmla="*/ 0 w 1919661"/>
              <a:gd name="connsiteY0" fmla="*/ 1280849 h 1542106"/>
              <a:gd name="connsiteX1" fmla="*/ 308758 w 1919661"/>
              <a:gd name="connsiteY1" fmla="*/ 1280849 h 1542106"/>
              <a:gd name="connsiteX2" fmla="*/ 605642 w 1919661"/>
              <a:gd name="connsiteY2" fmla="*/ 1173971 h 1542106"/>
              <a:gd name="connsiteX3" fmla="*/ 688768 w 1919661"/>
              <a:gd name="connsiteY3" fmla="*/ 841462 h 1542106"/>
              <a:gd name="connsiteX4" fmla="*/ 748145 w 1919661"/>
              <a:gd name="connsiteY4" fmla="*/ 378325 h 1542106"/>
              <a:gd name="connsiteX5" fmla="*/ 795646 w 1919661"/>
              <a:gd name="connsiteY5" fmla="*/ 81442 h 1542106"/>
              <a:gd name="connsiteX6" fmla="*/ 1079719 w 1919661"/>
              <a:gd name="connsiteY6" fmla="*/ 22908 h 1542106"/>
              <a:gd name="connsiteX7" fmla="*/ 1494155 w 1919661"/>
              <a:gd name="connsiteY7" fmla="*/ 0 h 1542106"/>
              <a:gd name="connsiteX8" fmla="*/ 1919661 w 1919661"/>
              <a:gd name="connsiteY8" fmla="*/ 22909 h 1542106"/>
              <a:gd name="connsiteX9" fmla="*/ 1907652 w 1919661"/>
              <a:gd name="connsiteY9" fmla="*/ 391043 h 1542106"/>
              <a:gd name="connsiteX10" fmla="*/ 1435177 w 1919661"/>
              <a:gd name="connsiteY10" fmla="*/ 391043 h 1542106"/>
              <a:gd name="connsiteX11" fmla="*/ 1140031 w 1919661"/>
              <a:gd name="connsiteY11" fmla="*/ 508953 h 1542106"/>
              <a:gd name="connsiteX12" fmla="*/ 1104405 w 1919661"/>
              <a:gd name="connsiteY12" fmla="*/ 841462 h 1542106"/>
              <a:gd name="connsiteX13" fmla="*/ 1068779 w 1919661"/>
              <a:gd name="connsiteY13" fmla="*/ 1162096 h 1542106"/>
              <a:gd name="connsiteX14" fmla="*/ 961901 w 1919661"/>
              <a:gd name="connsiteY14" fmla="*/ 1352101 h 1542106"/>
              <a:gd name="connsiteX15" fmla="*/ 653142 w 1919661"/>
              <a:gd name="connsiteY15" fmla="*/ 1494605 h 1542106"/>
              <a:gd name="connsiteX16" fmla="*/ 296883 w 1919661"/>
              <a:gd name="connsiteY16" fmla="*/ 1542106 h 1542106"/>
              <a:gd name="connsiteX17" fmla="*/ 0 w 1919661"/>
              <a:gd name="connsiteY17" fmla="*/ 1530231 h 1542106"/>
              <a:gd name="connsiteX18" fmla="*/ 0 w 1919661"/>
              <a:gd name="connsiteY18" fmla="*/ 1280849 h 1542106"/>
              <a:gd name="connsiteX0" fmla="*/ 0 w 1919661"/>
              <a:gd name="connsiteY0" fmla="*/ 1280849 h 1542106"/>
              <a:gd name="connsiteX1" fmla="*/ 308758 w 1919661"/>
              <a:gd name="connsiteY1" fmla="*/ 1280849 h 1542106"/>
              <a:gd name="connsiteX2" fmla="*/ 605642 w 1919661"/>
              <a:gd name="connsiteY2" fmla="*/ 1173971 h 1542106"/>
              <a:gd name="connsiteX3" fmla="*/ 688768 w 1919661"/>
              <a:gd name="connsiteY3" fmla="*/ 841462 h 1542106"/>
              <a:gd name="connsiteX4" fmla="*/ 748145 w 1919661"/>
              <a:gd name="connsiteY4" fmla="*/ 378325 h 1542106"/>
              <a:gd name="connsiteX5" fmla="*/ 795646 w 1919661"/>
              <a:gd name="connsiteY5" fmla="*/ 81442 h 1542106"/>
              <a:gd name="connsiteX6" fmla="*/ 1079719 w 1919661"/>
              <a:gd name="connsiteY6" fmla="*/ 22908 h 1542106"/>
              <a:gd name="connsiteX7" fmla="*/ 1494155 w 1919661"/>
              <a:gd name="connsiteY7" fmla="*/ 0 h 1542106"/>
              <a:gd name="connsiteX8" fmla="*/ 1919661 w 1919661"/>
              <a:gd name="connsiteY8" fmla="*/ 22909 h 1542106"/>
              <a:gd name="connsiteX9" fmla="*/ 1907652 w 1919661"/>
              <a:gd name="connsiteY9" fmla="*/ 391043 h 1542106"/>
              <a:gd name="connsiteX10" fmla="*/ 1435177 w 1919661"/>
              <a:gd name="connsiteY10" fmla="*/ 391043 h 1542106"/>
              <a:gd name="connsiteX11" fmla="*/ 1210482 w 1919661"/>
              <a:gd name="connsiteY11" fmla="*/ 553082 h 1542106"/>
              <a:gd name="connsiteX12" fmla="*/ 1104405 w 1919661"/>
              <a:gd name="connsiteY12" fmla="*/ 841462 h 1542106"/>
              <a:gd name="connsiteX13" fmla="*/ 1068779 w 1919661"/>
              <a:gd name="connsiteY13" fmla="*/ 1162096 h 1542106"/>
              <a:gd name="connsiteX14" fmla="*/ 961901 w 1919661"/>
              <a:gd name="connsiteY14" fmla="*/ 1352101 h 1542106"/>
              <a:gd name="connsiteX15" fmla="*/ 653142 w 1919661"/>
              <a:gd name="connsiteY15" fmla="*/ 1494605 h 1542106"/>
              <a:gd name="connsiteX16" fmla="*/ 296883 w 1919661"/>
              <a:gd name="connsiteY16" fmla="*/ 1542106 h 1542106"/>
              <a:gd name="connsiteX17" fmla="*/ 0 w 1919661"/>
              <a:gd name="connsiteY17" fmla="*/ 1530231 h 1542106"/>
              <a:gd name="connsiteX18" fmla="*/ 0 w 1919661"/>
              <a:gd name="connsiteY18" fmla="*/ 1280849 h 1542106"/>
              <a:gd name="connsiteX0" fmla="*/ 0 w 1919661"/>
              <a:gd name="connsiteY0" fmla="*/ 1280849 h 1542106"/>
              <a:gd name="connsiteX1" fmla="*/ 308758 w 1919661"/>
              <a:gd name="connsiteY1" fmla="*/ 1280849 h 1542106"/>
              <a:gd name="connsiteX2" fmla="*/ 605642 w 1919661"/>
              <a:gd name="connsiteY2" fmla="*/ 1173971 h 1542106"/>
              <a:gd name="connsiteX3" fmla="*/ 688768 w 1919661"/>
              <a:gd name="connsiteY3" fmla="*/ 841462 h 1542106"/>
              <a:gd name="connsiteX4" fmla="*/ 748145 w 1919661"/>
              <a:gd name="connsiteY4" fmla="*/ 378325 h 1542106"/>
              <a:gd name="connsiteX5" fmla="*/ 795646 w 1919661"/>
              <a:gd name="connsiteY5" fmla="*/ 81442 h 1542106"/>
              <a:gd name="connsiteX6" fmla="*/ 1079719 w 1919661"/>
              <a:gd name="connsiteY6" fmla="*/ 22908 h 1542106"/>
              <a:gd name="connsiteX7" fmla="*/ 1494155 w 1919661"/>
              <a:gd name="connsiteY7" fmla="*/ 0 h 1542106"/>
              <a:gd name="connsiteX8" fmla="*/ 1919661 w 1919661"/>
              <a:gd name="connsiteY8" fmla="*/ 22909 h 1542106"/>
              <a:gd name="connsiteX9" fmla="*/ 1907652 w 1919661"/>
              <a:gd name="connsiteY9" fmla="*/ 391043 h 1542106"/>
              <a:gd name="connsiteX10" fmla="*/ 1435177 w 1919661"/>
              <a:gd name="connsiteY10" fmla="*/ 391043 h 1542106"/>
              <a:gd name="connsiteX11" fmla="*/ 1210482 w 1919661"/>
              <a:gd name="connsiteY11" fmla="*/ 553082 h 1542106"/>
              <a:gd name="connsiteX12" fmla="*/ 1163114 w 1919661"/>
              <a:gd name="connsiteY12" fmla="*/ 863527 h 1542106"/>
              <a:gd name="connsiteX13" fmla="*/ 1068779 w 1919661"/>
              <a:gd name="connsiteY13" fmla="*/ 1162096 h 1542106"/>
              <a:gd name="connsiteX14" fmla="*/ 961901 w 1919661"/>
              <a:gd name="connsiteY14" fmla="*/ 1352101 h 1542106"/>
              <a:gd name="connsiteX15" fmla="*/ 653142 w 1919661"/>
              <a:gd name="connsiteY15" fmla="*/ 1494605 h 1542106"/>
              <a:gd name="connsiteX16" fmla="*/ 296883 w 1919661"/>
              <a:gd name="connsiteY16" fmla="*/ 1542106 h 1542106"/>
              <a:gd name="connsiteX17" fmla="*/ 0 w 1919661"/>
              <a:gd name="connsiteY17" fmla="*/ 1530231 h 1542106"/>
              <a:gd name="connsiteX18" fmla="*/ 0 w 1919661"/>
              <a:gd name="connsiteY18" fmla="*/ 1280849 h 1542106"/>
              <a:gd name="connsiteX0" fmla="*/ 0 w 1919661"/>
              <a:gd name="connsiteY0" fmla="*/ 1280849 h 1542106"/>
              <a:gd name="connsiteX1" fmla="*/ 308758 w 1919661"/>
              <a:gd name="connsiteY1" fmla="*/ 1280849 h 1542106"/>
              <a:gd name="connsiteX2" fmla="*/ 605642 w 1919661"/>
              <a:gd name="connsiteY2" fmla="*/ 1173971 h 1542106"/>
              <a:gd name="connsiteX3" fmla="*/ 688768 w 1919661"/>
              <a:gd name="connsiteY3" fmla="*/ 841462 h 1542106"/>
              <a:gd name="connsiteX4" fmla="*/ 748145 w 1919661"/>
              <a:gd name="connsiteY4" fmla="*/ 378325 h 1542106"/>
              <a:gd name="connsiteX5" fmla="*/ 795646 w 1919661"/>
              <a:gd name="connsiteY5" fmla="*/ 81442 h 1542106"/>
              <a:gd name="connsiteX6" fmla="*/ 1079719 w 1919661"/>
              <a:gd name="connsiteY6" fmla="*/ 22908 h 1542106"/>
              <a:gd name="connsiteX7" fmla="*/ 1494155 w 1919661"/>
              <a:gd name="connsiteY7" fmla="*/ 0 h 1542106"/>
              <a:gd name="connsiteX8" fmla="*/ 1919661 w 1919661"/>
              <a:gd name="connsiteY8" fmla="*/ 22909 h 1542106"/>
              <a:gd name="connsiteX9" fmla="*/ 1907652 w 1919661"/>
              <a:gd name="connsiteY9" fmla="*/ 391043 h 1542106"/>
              <a:gd name="connsiteX10" fmla="*/ 1435177 w 1919661"/>
              <a:gd name="connsiteY10" fmla="*/ 391043 h 1542106"/>
              <a:gd name="connsiteX11" fmla="*/ 1222224 w 1919661"/>
              <a:gd name="connsiteY11" fmla="*/ 486888 h 1542106"/>
              <a:gd name="connsiteX12" fmla="*/ 1163114 w 1919661"/>
              <a:gd name="connsiteY12" fmla="*/ 863527 h 1542106"/>
              <a:gd name="connsiteX13" fmla="*/ 1068779 w 1919661"/>
              <a:gd name="connsiteY13" fmla="*/ 1162096 h 1542106"/>
              <a:gd name="connsiteX14" fmla="*/ 961901 w 1919661"/>
              <a:gd name="connsiteY14" fmla="*/ 1352101 h 1542106"/>
              <a:gd name="connsiteX15" fmla="*/ 653142 w 1919661"/>
              <a:gd name="connsiteY15" fmla="*/ 1494605 h 1542106"/>
              <a:gd name="connsiteX16" fmla="*/ 296883 w 1919661"/>
              <a:gd name="connsiteY16" fmla="*/ 1542106 h 1542106"/>
              <a:gd name="connsiteX17" fmla="*/ 0 w 1919661"/>
              <a:gd name="connsiteY17" fmla="*/ 1530231 h 1542106"/>
              <a:gd name="connsiteX18" fmla="*/ 0 w 1919661"/>
              <a:gd name="connsiteY18" fmla="*/ 1280849 h 1542106"/>
              <a:gd name="connsiteX0" fmla="*/ 0 w 1919661"/>
              <a:gd name="connsiteY0" fmla="*/ 1280849 h 1542106"/>
              <a:gd name="connsiteX1" fmla="*/ 308758 w 1919661"/>
              <a:gd name="connsiteY1" fmla="*/ 1280849 h 1542106"/>
              <a:gd name="connsiteX2" fmla="*/ 605642 w 1919661"/>
              <a:gd name="connsiteY2" fmla="*/ 1173971 h 1542106"/>
              <a:gd name="connsiteX3" fmla="*/ 688768 w 1919661"/>
              <a:gd name="connsiteY3" fmla="*/ 841462 h 1542106"/>
              <a:gd name="connsiteX4" fmla="*/ 748145 w 1919661"/>
              <a:gd name="connsiteY4" fmla="*/ 378325 h 1542106"/>
              <a:gd name="connsiteX5" fmla="*/ 854355 w 1919661"/>
              <a:gd name="connsiteY5" fmla="*/ 114538 h 1542106"/>
              <a:gd name="connsiteX6" fmla="*/ 1079719 w 1919661"/>
              <a:gd name="connsiteY6" fmla="*/ 22908 h 1542106"/>
              <a:gd name="connsiteX7" fmla="*/ 1494155 w 1919661"/>
              <a:gd name="connsiteY7" fmla="*/ 0 h 1542106"/>
              <a:gd name="connsiteX8" fmla="*/ 1919661 w 1919661"/>
              <a:gd name="connsiteY8" fmla="*/ 22909 h 1542106"/>
              <a:gd name="connsiteX9" fmla="*/ 1907652 w 1919661"/>
              <a:gd name="connsiteY9" fmla="*/ 391043 h 1542106"/>
              <a:gd name="connsiteX10" fmla="*/ 1435177 w 1919661"/>
              <a:gd name="connsiteY10" fmla="*/ 391043 h 1542106"/>
              <a:gd name="connsiteX11" fmla="*/ 1222224 w 1919661"/>
              <a:gd name="connsiteY11" fmla="*/ 486888 h 1542106"/>
              <a:gd name="connsiteX12" fmla="*/ 1163114 w 1919661"/>
              <a:gd name="connsiteY12" fmla="*/ 863527 h 1542106"/>
              <a:gd name="connsiteX13" fmla="*/ 1068779 w 1919661"/>
              <a:gd name="connsiteY13" fmla="*/ 1162096 h 1542106"/>
              <a:gd name="connsiteX14" fmla="*/ 961901 w 1919661"/>
              <a:gd name="connsiteY14" fmla="*/ 1352101 h 1542106"/>
              <a:gd name="connsiteX15" fmla="*/ 653142 w 1919661"/>
              <a:gd name="connsiteY15" fmla="*/ 1494605 h 1542106"/>
              <a:gd name="connsiteX16" fmla="*/ 296883 w 1919661"/>
              <a:gd name="connsiteY16" fmla="*/ 1542106 h 1542106"/>
              <a:gd name="connsiteX17" fmla="*/ 0 w 1919661"/>
              <a:gd name="connsiteY17" fmla="*/ 1530231 h 1542106"/>
              <a:gd name="connsiteX18" fmla="*/ 0 w 1919661"/>
              <a:gd name="connsiteY18" fmla="*/ 1280849 h 1542106"/>
              <a:gd name="connsiteX0" fmla="*/ 0 w 1919661"/>
              <a:gd name="connsiteY0" fmla="*/ 1280849 h 1542106"/>
              <a:gd name="connsiteX1" fmla="*/ 308758 w 1919661"/>
              <a:gd name="connsiteY1" fmla="*/ 1280849 h 1542106"/>
              <a:gd name="connsiteX2" fmla="*/ 605642 w 1919661"/>
              <a:gd name="connsiteY2" fmla="*/ 1173971 h 1542106"/>
              <a:gd name="connsiteX3" fmla="*/ 688768 w 1919661"/>
              <a:gd name="connsiteY3" fmla="*/ 841462 h 1542106"/>
              <a:gd name="connsiteX4" fmla="*/ 748145 w 1919661"/>
              <a:gd name="connsiteY4" fmla="*/ 488647 h 1542106"/>
              <a:gd name="connsiteX5" fmla="*/ 854355 w 1919661"/>
              <a:gd name="connsiteY5" fmla="*/ 114538 h 1542106"/>
              <a:gd name="connsiteX6" fmla="*/ 1079719 w 1919661"/>
              <a:gd name="connsiteY6" fmla="*/ 22908 h 1542106"/>
              <a:gd name="connsiteX7" fmla="*/ 1494155 w 1919661"/>
              <a:gd name="connsiteY7" fmla="*/ 0 h 1542106"/>
              <a:gd name="connsiteX8" fmla="*/ 1919661 w 1919661"/>
              <a:gd name="connsiteY8" fmla="*/ 22909 h 1542106"/>
              <a:gd name="connsiteX9" fmla="*/ 1907652 w 1919661"/>
              <a:gd name="connsiteY9" fmla="*/ 391043 h 1542106"/>
              <a:gd name="connsiteX10" fmla="*/ 1435177 w 1919661"/>
              <a:gd name="connsiteY10" fmla="*/ 391043 h 1542106"/>
              <a:gd name="connsiteX11" fmla="*/ 1222224 w 1919661"/>
              <a:gd name="connsiteY11" fmla="*/ 486888 h 1542106"/>
              <a:gd name="connsiteX12" fmla="*/ 1163114 w 1919661"/>
              <a:gd name="connsiteY12" fmla="*/ 863527 h 1542106"/>
              <a:gd name="connsiteX13" fmla="*/ 1068779 w 1919661"/>
              <a:gd name="connsiteY13" fmla="*/ 1162096 h 1542106"/>
              <a:gd name="connsiteX14" fmla="*/ 961901 w 1919661"/>
              <a:gd name="connsiteY14" fmla="*/ 1352101 h 1542106"/>
              <a:gd name="connsiteX15" fmla="*/ 653142 w 1919661"/>
              <a:gd name="connsiteY15" fmla="*/ 1494605 h 1542106"/>
              <a:gd name="connsiteX16" fmla="*/ 296883 w 1919661"/>
              <a:gd name="connsiteY16" fmla="*/ 1542106 h 1542106"/>
              <a:gd name="connsiteX17" fmla="*/ 0 w 1919661"/>
              <a:gd name="connsiteY17" fmla="*/ 1530231 h 1542106"/>
              <a:gd name="connsiteX18" fmla="*/ 0 w 1919661"/>
              <a:gd name="connsiteY18" fmla="*/ 1280849 h 1542106"/>
              <a:gd name="connsiteX0" fmla="*/ 0 w 1919661"/>
              <a:gd name="connsiteY0" fmla="*/ 1280849 h 1542106"/>
              <a:gd name="connsiteX1" fmla="*/ 308758 w 1919661"/>
              <a:gd name="connsiteY1" fmla="*/ 1280849 h 1542106"/>
              <a:gd name="connsiteX2" fmla="*/ 558674 w 1919661"/>
              <a:gd name="connsiteY2" fmla="*/ 1162939 h 1542106"/>
              <a:gd name="connsiteX3" fmla="*/ 688768 w 1919661"/>
              <a:gd name="connsiteY3" fmla="*/ 841462 h 1542106"/>
              <a:gd name="connsiteX4" fmla="*/ 748145 w 1919661"/>
              <a:gd name="connsiteY4" fmla="*/ 488647 h 1542106"/>
              <a:gd name="connsiteX5" fmla="*/ 854355 w 1919661"/>
              <a:gd name="connsiteY5" fmla="*/ 114538 h 1542106"/>
              <a:gd name="connsiteX6" fmla="*/ 1079719 w 1919661"/>
              <a:gd name="connsiteY6" fmla="*/ 22908 h 1542106"/>
              <a:gd name="connsiteX7" fmla="*/ 1494155 w 1919661"/>
              <a:gd name="connsiteY7" fmla="*/ 0 h 1542106"/>
              <a:gd name="connsiteX8" fmla="*/ 1919661 w 1919661"/>
              <a:gd name="connsiteY8" fmla="*/ 22909 h 1542106"/>
              <a:gd name="connsiteX9" fmla="*/ 1907652 w 1919661"/>
              <a:gd name="connsiteY9" fmla="*/ 391043 h 1542106"/>
              <a:gd name="connsiteX10" fmla="*/ 1435177 w 1919661"/>
              <a:gd name="connsiteY10" fmla="*/ 391043 h 1542106"/>
              <a:gd name="connsiteX11" fmla="*/ 1222224 w 1919661"/>
              <a:gd name="connsiteY11" fmla="*/ 486888 h 1542106"/>
              <a:gd name="connsiteX12" fmla="*/ 1163114 w 1919661"/>
              <a:gd name="connsiteY12" fmla="*/ 863527 h 1542106"/>
              <a:gd name="connsiteX13" fmla="*/ 1068779 w 1919661"/>
              <a:gd name="connsiteY13" fmla="*/ 1162096 h 1542106"/>
              <a:gd name="connsiteX14" fmla="*/ 961901 w 1919661"/>
              <a:gd name="connsiteY14" fmla="*/ 1352101 h 1542106"/>
              <a:gd name="connsiteX15" fmla="*/ 653142 w 1919661"/>
              <a:gd name="connsiteY15" fmla="*/ 1494605 h 1542106"/>
              <a:gd name="connsiteX16" fmla="*/ 296883 w 1919661"/>
              <a:gd name="connsiteY16" fmla="*/ 1542106 h 1542106"/>
              <a:gd name="connsiteX17" fmla="*/ 0 w 1919661"/>
              <a:gd name="connsiteY17" fmla="*/ 1530231 h 1542106"/>
              <a:gd name="connsiteX18" fmla="*/ 0 w 1919661"/>
              <a:gd name="connsiteY18" fmla="*/ 1280849 h 1542106"/>
              <a:gd name="connsiteX0" fmla="*/ 0 w 1919661"/>
              <a:gd name="connsiteY0" fmla="*/ 1280849 h 1542106"/>
              <a:gd name="connsiteX1" fmla="*/ 320500 w 1919661"/>
              <a:gd name="connsiteY1" fmla="*/ 1225688 h 1542106"/>
              <a:gd name="connsiteX2" fmla="*/ 558674 w 1919661"/>
              <a:gd name="connsiteY2" fmla="*/ 1162939 h 1542106"/>
              <a:gd name="connsiteX3" fmla="*/ 688768 w 1919661"/>
              <a:gd name="connsiteY3" fmla="*/ 841462 h 1542106"/>
              <a:gd name="connsiteX4" fmla="*/ 748145 w 1919661"/>
              <a:gd name="connsiteY4" fmla="*/ 488647 h 1542106"/>
              <a:gd name="connsiteX5" fmla="*/ 854355 w 1919661"/>
              <a:gd name="connsiteY5" fmla="*/ 114538 h 1542106"/>
              <a:gd name="connsiteX6" fmla="*/ 1079719 w 1919661"/>
              <a:gd name="connsiteY6" fmla="*/ 22908 h 1542106"/>
              <a:gd name="connsiteX7" fmla="*/ 1494155 w 1919661"/>
              <a:gd name="connsiteY7" fmla="*/ 0 h 1542106"/>
              <a:gd name="connsiteX8" fmla="*/ 1919661 w 1919661"/>
              <a:gd name="connsiteY8" fmla="*/ 22909 h 1542106"/>
              <a:gd name="connsiteX9" fmla="*/ 1907652 w 1919661"/>
              <a:gd name="connsiteY9" fmla="*/ 391043 h 1542106"/>
              <a:gd name="connsiteX10" fmla="*/ 1435177 w 1919661"/>
              <a:gd name="connsiteY10" fmla="*/ 391043 h 1542106"/>
              <a:gd name="connsiteX11" fmla="*/ 1222224 w 1919661"/>
              <a:gd name="connsiteY11" fmla="*/ 486888 h 1542106"/>
              <a:gd name="connsiteX12" fmla="*/ 1163114 w 1919661"/>
              <a:gd name="connsiteY12" fmla="*/ 863527 h 1542106"/>
              <a:gd name="connsiteX13" fmla="*/ 1068779 w 1919661"/>
              <a:gd name="connsiteY13" fmla="*/ 1162096 h 1542106"/>
              <a:gd name="connsiteX14" fmla="*/ 961901 w 1919661"/>
              <a:gd name="connsiteY14" fmla="*/ 1352101 h 1542106"/>
              <a:gd name="connsiteX15" fmla="*/ 653142 w 1919661"/>
              <a:gd name="connsiteY15" fmla="*/ 1494605 h 1542106"/>
              <a:gd name="connsiteX16" fmla="*/ 296883 w 1919661"/>
              <a:gd name="connsiteY16" fmla="*/ 1542106 h 1542106"/>
              <a:gd name="connsiteX17" fmla="*/ 0 w 1919661"/>
              <a:gd name="connsiteY17" fmla="*/ 1530231 h 1542106"/>
              <a:gd name="connsiteX18" fmla="*/ 0 w 1919661"/>
              <a:gd name="connsiteY18" fmla="*/ 1280849 h 1542106"/>
              <a:gd name="connsiteX0" fmla="*/ 0 w 1919661"/>
              <a:gd name="connsiteY0" fmla="*/ 1214656 h 1542106"/>
              <a:gd name="connsiteX1" fmla="*/ 320500 w 1919661"/>
              <a:gd name="connsiteY1" fmla="*/ 1225688 h 1542106"/>
              <a:gd name="connsiteX2" fmla="*/ 558674 w 1919661"/>
              <a:gd name="connsiteY2" fmla="*/ 1162939 h 1542106"/>
              <a:gd name="connsiteX3" fmla="*/ 688768 w 1919661"/>
              <a:gd name="connsiteY3" fmla="*/ 841462 h 1542106"/>
              <a:gd name="connsiteX4" fmla="*/ 748145 w 1919661"/>
              <a:gd name="connsiteY4" fmla="*/ 488647 h 1542106"/>
              <a:gd name="connsiteX5" fmla="*/ 854355 w 1919661"/>
              <a:gd name="connsiteY5" fmla="*/ 114538 h 1542106"/>
              <a:gd name="connsiteX6" fmla="*/ 1079719 w 1919661"/>
              <a:gd name="connsiteY6" fmla="*/ 22908 h 1542106"/>
              <a:gd name="connsiteX7" fmla="*/ 1494155 w 1919661"/>
              <a:gd name="connsiteY7" fmla="*/ 0 h 1542106"/>
              <a:gd name="connsiteX8" fmla="*/ 1919661 w 1919661"/>
              <a:gd name="connsiteY8" fmla="*/ 22909 h 1542106"/>
              <a:gd name="connsiteX9" fmla="*/ 1907652 w 1919661"/>
              <a:gd name="connsiteY9" fmla="*/ 391043 h 1542106"/>
              <a:gd name="connsiteX10" fmla="*/ 1435177 w 1919661"/>
              <a:gd name="connsiteY10" fmla="*/ 391043 h 1542106"/>
              <a:gd name="connsiteX11" fmla="*/ 1222224 w 1919661"/>
              <a:gd name="connsiteY11" fmla="*/ 486888 h 1542106"/>
              <a:gd name="connsiteX12" fmla="*/ 1163114 w 1919661"/>
              <a:gd name="connsiteY12" fmla="*/ 863527 h 1542106"/>
              <a:gd name="connsiteX13" fmla="*/ 1068779 w 1919661"/>
              <a:gd name="connsiteY13" fmla="*/ 1162096 h 1542106"/>
              <a:gd name="connsiteX14" fmla="*/ 961901 w 1919661"/>
              <a:gd name="connsiteY14" fmla="*/ 1352101 h 1542106"/>
              <a:gd name="connsiteX15" fmla="*/ 653142 w 1919661"/>
              <a:gd name="connsiteY15" fmla="*/ 1494605 h 1542106"/>
              <a:gd name="connsiteX16" fmla="*/ 296883 w 1919661"/>
              <a:gd name="connsiteY16" fmla="*/ 1542106 h 1542106"/>
              <a:gd name="connsiteX17" fmla="*/ 0 w 1919661"/>
              <a:gd name="connsiteY17" fmla="*/ 1530231 h 1542106"/>
              <a:gd name="connsiteX18" fmla="*/ 0 w 1919661"/>
              <a:gd name="connsiteY18" fmla="*/ 1214656 h 1542106"/>
              <a:gd name="connsiteX0" fmla="*/ 0 w 1919661"/>
              <a:gd name="connsiteY0" fmla="*/ 1214656 h 1542106"/>
              <a:gd name="connsiteX1" fmla="*/ 320500 w 1919661"/>
              <a:gd name="connsiteY1" fmla="*/ 1225688 h 1542106"/>
              <a:gd name="connsiteX2" fmla="*/ 523449 w 1919661"/>
              <a:gd name="connsiteY2" fmla="*/ 1107779 h 1542106"/>
              <a:gd name="connsiteX3" fmla="*/ 688768 w 1919661"/>
              <a:gd name="connsiteY3" fmla="*/ 841462 h 1542106"/>
              <a:gd name="connsiteX4" fmla="*/ 748145 w 1919661"/>
              <a:gd name="connsiteY4" fmla="*/ 488647 h 1542106"/>
              <a:gd name="connsiteX5" fmla="*/ 854355 w 1919661"/>
              <a:gd name="connsiteY5" fmla="*/ 114538 h 1542106"/>
              <a:gd name="connsiteX6" fmla="*/ 1079719 w 1919661"/>
              <a:gd name="connsiteY6" fmla="*/ 22908 h 1542106"/>
              <a:gd name="connsiteX7" fmla="*/ 1494155 w 1919661"/>
              <a:gd name="connsiteY7" fmla="*/ 0 h 1542106"/>
              <a:gd name="connsiteX8" fmla="*/ 1919661 w 1919661"/>
              <a:gd name="connsiteY8" fmla="*/ 22909 h 1542106"/>
              <a:gd name="connsiteX9" fmla="*/ 1907652 w 1919661"/>
              <a:gd name="connsiteY9" fmla="*/ 391043 h 1542106"/>
              <a:gd name="connsiteX10" fmla="*/ 1435177 w 1919661"/>
              <a:gd name="connsiteY10" fmla="*/ 391043 h 1542106"/>
              <a:gd name="connsiteX11" fmla="*/ 1222224 w 1919661"/>
              <a:gd name="connsiteY11" fmla="*/ 486888 h 1542106"/>
              <a:gd name="connsiteX12" fmla="*/ 1163114 w 1919661"/>
              <a:gd name="connsiteY12" fmla="*/ 863527 h 1542106"/>
              <a:gd name="connsiteX13" fmla="*/ 1068779 w 1919661"/>
              <a:gd name="connsiteY13" fmla="*/ 1162096 h 1542106"/>
              <a:gd name="connsiteX14" fmla="*/ 961901 w 1919661"/>
              <a:gd name="connsiteY14" fmla="*/ 1352101 h 1542106"/>
              <a:gd name="connsiteX15" fmla="*/ 653142 w 1919661"/>
              <a:gd name="connsiteY15" fmla="*/ 1494605 h 1542106"/>
              <a:gd name="connsiteX16" fmla="*/ 296883 w 1919661"/>
              <a:gd name="connsiteY16" fmla="*/ 1542106 h 1542106"/>
              <a:gd name="connsiteX17" fmla="*/ 0 w 1919661"/>
              <a:gd name="connsiteY17" fmla="*/ 1530231 h 1542106"/>
              <a:gd name="connsiteX18" fmla="*/ 0 w 1919661"/>
              <a:gd name="connsiteY18" fmla="*/ 1214656 h 1542106"/>
              <a:gd name="connsiteX0" fmla="*/ 0 w 1919661"/>
              <a:gd name="connsiteY0" fmla="*/ 1214656 h 1542106"/>
              <a:gd name="connsiteX1" fmla="*/ 297016 w 1919661"/>
              <a:gd name="connsiteY1" fmla="*/ 1137431 h 1542106"/>
              <a:gd name="connsiteX2" fmla="*/ 523449 w 1919661"/>
              <a:gd name="connsiteY2" fmla="*/ 1107779 h 1542106"/>
              <a:gd name="connsiteX3" fmla="*/ 688768 w 1919661"/>
              <a:gd name="connsiteY3" fmla="*/ 841462 h 1542106"/>
              <a:gd name="connsiteX4" fmla="*/ 748145 w 1919661"/>
              <a:gd name="connsiteY4" fmla="*/ 488647 h 1542106"/>
              <a:gd name="connsiteX5" fmla="*/ 854355 w 1919661"/>
              <a:gd name="connsiteY5" fmla="*/ 114538 h 1542106"/>
              <a:gd name="connsiteX6" fmla="*/ 1079719 w 1919661"/>
              <a:gd name="connsiteY6" fmla="*/ 22908 h 1542106"/>
              <a:gd name="connsiteX7" fmla="*/ 1494155 w 1919661"/>
              <a:gd name="connsiteY7" fmla="*/ 0 h 1542106"/>
              <a:gd name="connsiteX8" fmla="*/ 1919661 w 1919661"/>
              <a:gd name="connsiteY8" fmla="*/ 22909 h 1542106"/>
              <a:gd name="connsiteX9" fmla="*/ 1907652 w 1919661"/>
              <a:gd name="connsiteY9" fmla="*/ 391043 h 1542106"/>
              <a:gd name="connsiteX10" fmla="*/ 1435177 w 1919661"/>
              <a:gd name="connsiteY10" fmla="*/ 391043 h 1542106"/>
              <a:gd name="connsiteX11" fmla="*/ 1222224 w 1919661"/>
              <a:gd name="connsiteY11" fmla="*/ 486888 h 1542106"/>
              <a:gd name="connsiteX12" fmla="*/ 1163114 w 1919661"/>
              <a:gd name="connsiteY12" fmla="*/ 863527 h 1542106"/>
              <a:gd name="connsiteX13" fmla="*/ 1068779 w 1919661"/>
              <a:gd name="connsiteY13" fmla="*/ 1162096 h 1542106"/>
              <a:gd name="connsiteX14" fmla="*/ 961901 w 1919661"/>
              <a:gd name="connsiteY14" fmla="*/ 1352101 h 1542106"/>
              <a:gd name="connsiteX15" fmla="*/ 653142 w 1919661"/>
              <a:gd name="connsiteY15" fmla="*/ 1494605 h 1542106"/>
              <a:gd name="connsiteX16" fmla="*/ 296883 w 1919661"/>
              <a:gd name="connsiteY16" fmla="*/ 1542106 h 1542106"/>
              <a:gd name="connsiteX17" fmla="*/ 0 w 1919661"/>
              <a:gd name="connsiteY17" fmla="*/ 1530231 h 1542106"/>
              <a:gd name="connsiteX18" fmla="*/ 0 w 1919661"/>
              <a:gd name="connsiteY18" fmla="*/ 1214656 h 1542106"/>
              <a:gd name="connsiteX0" fmla="*/ 0 w 1919661"/>
              <a:gd name="connsiteY0" fmla="*/ 1159496 h 1542106"/>
              <a:gd name="connsiteX1" fmla="*/ 297016 w 1919661"/>
              <a:gd name="connsiteY1" fmla="*/ 1137431 h 1542106"/>
              <a:gd name="connsiteX2" fmla="*/ 523449 w 1919661"/>
              <a:gd name="connsiteY2" fmla="*/ 1107779 h 1542106"/>
              <a:gd name="connsiteX3" fmla="*/ 688768 w 1919661"/>
              <a:gd name="connsiteY3" fmla="*/ 841462 h 1542106"/>
              <a:gd name="connsiteX4" fmla="*/ 748145 w 1919661"/>
              <a:gd name="connsiteY4" fmla="*/ 488647 h 1542106"/>
              <a:gd name="connsiteX5" fmla="*/ 854355 w 1919661"/>
              <a:gd name="connsiteY5" fmla="*/ 114538 h 1542106"/>
              <a:gd name="connsiteX6" fmla="*/ 1079719 w 1919661"/>
              <a:gd name="connsiteY6" fmla="*/ 22908 h 1542106"/>
              <a:gd name="connsiteX7" fmla="*/ 1494155 w 1919661"/>
              <a:gd name="connsiteY7" fmla="*/ 0 h 1542106"/>
              <a:gd name="connsiteX8" fmla="*/ 1919661 w 1919661"/>
              <a:gd name="connsiteY8" fmla="*/ 22909 h 1542106"/>
              <a:gd name="connsiteX9" fmla="*/ 1907652 w 1919661"/>
              <a:gd name="connsiteY9" fmla="*/ 391043 h 1542106"/>
              <a:gd name="connsiteX10" fmla="*/ 1435177 w 1919661"/>
              <a:gd name="connsiteY10" fmla="*/ 391043 h 1542106"/>
              <a:gd name="connsiteX11" fmla="*/ 1222224 w 1919661"/>
              <a:gd name="connsiteY11" fmla="*/ 486888 h 1542106"/>
              <a:gd name="connsiteX12" fmla="*/ 1163114 w 1919661"/>
              <a:gd name="connsiteY12" fmla="*/ 863527 h 1542106"/>
              <a:gd name="connsiteX13" fmla="*/ 1068779 w 1919661"/>
              <a:gd name="connsiteY13" fmla="*/ 1162096 h 1542106"/>
              <a:gd name="connsiteX14" fmla="*/ 961901 w 1919661"/>
              <a:gd name="connsiteY14" fmla="*/ 1352101 h 1542106"/>
              <a:gd name="connsiteX15" fmla="*/ 653142 w 1919661"/>
              <a:gd name="connsiteY15" fmla="*/ 1494605 h 1542106"/>
              <a:gd name="connsiteX16" fmla="*/ 296883 w 1919661"/>
              <a:gd name="connsiteY16" fmla="*/ 1542106 h 1542106"/>
              <a:gd name="connsiteX17" fmla="*/ 0 w 1919661"/>
              <a:gd name="connsiteY17" fmla="*/ 1530231 h 1542106"/>
              <a:gd name="connsiteX18" fmla="*/ 0 w 1919661"/>
              <a:gd name="connsiteY18" fmla="*/ 1159496 h 1542106"/>
              <a:gd name="connsiteX0" fmla="*/ 0 w 1919661"/>
              <a:gd name="connsiteY0" fmla="*/ 1159496 h 1542106"/>
              <a:gd name="connsiteX1" fmla="*/ 297016 w 1919661"/>
              <a:gd name="connsiteY1" fmla="*/ 1137431 h 1542106"/>
              <a:gd name="connsiteX2" fmla="*/ 535190 w 1919661"/>
              <a:gd name="connsiteY2" fmla="*/ 1063649 h 1542106"/>
              <a:gd name="connsiteX3" fmla="*/ 688768 w 1919661"/>
              <a:gd name="connsiteY3" fmla="*/ 841462 h 1542106"/>
              <a:gd name="connsiteX4" fmla="*/ 748145 w 1919661"/>
              <a:gd name="connsiteY4" fmla="*/ 488647 h 1542106"/>
              <a:gd name="connsiteX5" fmla="*/ 854355 w 1919661"/>
              <a:gd name="connsiteY5" fmla="*/ 114538 h 1542106"/>
              <a:gd name="connsiteX6" fmla="*/ 1079719 w 1919661"/>
              <a:gd name="connsiteY6" fmla="*/ 22908 h 1542106"/>
              <a:gd name="connsiteX7" fmla="*/ 1494155 w 1919661"/>
              <a:gd name="connsiteY7" fmla="*/ 0 h 1542106"/>
              <a:gd name="connsiteX8" fmla="*/ 1919661 w 1919661"/>
              <a:gd name="connsiteY8" fmla="*/ 22909 h 1542106"/>
              <a:gd name="connsiteX9" fmla="*/ 1907652 w 1919661"/>
              <a:gd name="connsiteY9" fmla="*/ 391043 h 1542106"/>
              <a:gd name="connsiteX10" fmla="*/ 1435177 w 1919661"/>
              <a:gd name="connsiteY10" fmla="*/ 391043 h 1542106"/>
              <a:gd name="connsiteX11" fmla="*/ 1222224 w 1919661"/>
              <a:gd name="connsiteY11" fmla="*/ 486888 h 1542106"/>
              <a:gd name="connsiteX12" fmla="*/ 1163114 w 1919661"/>
              <a:gd name="connsiteY12" fmla="*/ 863527 h 1542106"/>
              <a:gd name="connsiteX13" fmla="*/ 1068779 w 1919661"/>
              <a:gd name="connsiteY13" fmla="*/ 1162096 h 1542106"/>
              <a:gd name="connsiteX14" fmla="*/ 961901 w 1919661"/>
              <a:gd name="connsiteY14" fmla="*/ 1352101 h 1542106"/>
              <a:gd name="connsiteX15" fmla="*/ 653142 w 1919661"/>
              <a:gd name="connsiteY15" fmla="*/ 1494605 h 1542106"/>
              <a:gd name="connsiteX16" fmla="*/ 296883 w 1919661"/>
              <a:gd name="connsiteY16" fmla="*/ 1542106 h 1542106"/>
              <a:gd name="connsiteX17" fmla="*/ 0 w 1919661"/>
              <a:gd name="connsiteY17" fmla="*/ 1530231 h 1542106"/>
              <a:gd name="connsiteX18" fmla="*/ 0 w 1919661"/>
              <a:gd name="connsiteY18" fmla="*/ 1159496 h 1542106"/>
              <a:gd name="connsiteX0" fmla="*/ 0 w 1943145"/>
              <a:gd name="connsiteY0" fmla="*/ 1016076 h 1542106"/>
              <a:gd name="connsiteX1" fmla="*/ 320500 w 1943145"/>
              <a:gd name="connsiteY1" fmla="*/ 1137431 h 1542106"/>
              <a:gd name="connsiteX2" fmla="*/ 558674 w 1943145"/>
              <a:gd name="connsiteY2" fmla="*/ 1063649 h 1542106"/>
              <a:gd name="connsiteX3" fmla="*/ 712252 w 1943145"/>
              <a:gd name="connsiteY3" fmla="*/ 841462 h 1542106"/>
              <a:gd name="connsiteX4" fmla="*/ 771629 w 1943145"/>
              <a:gd name="connsiteY4" fmla="*/ 488647 h 1542106"/>
              <a:gd name="connsiteX5" fmla="*/ 877839 w 1943145"/>
              <a:gd name="connsiteY5" fmla="*/ 114538 h 1542106"/>
              <a:gd name="connsiteX6" fmla="*/ 1103203 w 1943145"/>
              <a:gd name="connsiteY6" fmla="*/ 22908 h 1542106"/>
              <a:gd name="connsiteX7" fmla="*/ 1517639 w 1943145"/>
              <a:gd name="connsiteY7" fmla="*/ 0 h 1542106"/>
              <a:gd name="connsiteX8" fmla="*/ 1943145 w 1943145"/>
              <a:gd name="connsiteY8" fmla="*/ 22909 h 1542106"/>
              <a:gd name="connsiteX9" fmla="*/ 1931136 w 1943145"/>
              <a:gd name="connsiteY9" fmla="*/ 391043 h 1542106"/>
              <a:gd name="connsiteX10" fmla="*/ 1458661 w 1943145"/>
              <a:gd name="connsiteY10" fmla="*/ 391043 h 1542106"/>
              <a:gd name="connsiteX11" fmla="*/ 1245708 w 1943145"/>
              <a:gd name="connsiteY11" fmla="*/ 486888 h 1542106"/>
              <a:gd name="connsiteX12" fmla="*/ 1186598 w 1943145"/>
              <a:gd name="connsiteY12" fmla="*/ 863527 h 1542106"/>
              <a:gd name="connsiteX13" fmla="*/ 1092263 w 1943145"/>
              <a:gd name="connsiteY13" fmla="*/ 1162096 h 1542106"/>
              <a:gd name="connsiteX14" fmla="*/ 985385 w 1943145"/>
              <a:gd name="connsiteY14" fmla="*/ 1352101 h 1542106"/>
              <a:gd name="connsiteX15" fmla="*/ 676626 w 1943145"/>
              <a:gd name="connsiteY15" fmla="*/ 1494605 h 1542106"/>
              <a:gd name="connsiteX16" fmla="*/ 320367 w 1943145"/>
              <a:gd name="connsiteY16" fmla="*/ 1542106 h 1542106"/>
              <a:gd name="connsiteX17" fmla="*/ 23484 w 1943145"/>
              <a:gd name="connsiteY17" fmla="*/ 1530231 h 1542106"/>
              <a:gd name="connsiteX18" fmla="*/ 0 w 1943145"/>
              <a:gd name="connsiteY18" fmla="*/ 1016076 h 1542106"/>
              <a:gd name="connsiteX0" fmla="*/ 0 w 1943145"/>
              <a:gd name="connsiteY0" fmla="*/ 1016076 h 1542106"/>
              <a:gd name="connsiteX1" fmla="*/ 320500 w 1943145"/>
              <a:gd name="connsiteY1" fmla="*/ 1060205 h 1542106"/>
              <a:gd name="connsiteX2" fmla="*/ 558674 w 1943145"/>
              <a:gd name="connsiteY2" fmla="*/ 1063649 h 1542106"/>
              <a:gd name="connsiteX3" fmla="*/ 712252 w 1943145"/>
              <a:gd name="connsiteY3" fmla="*/ 841462 h 1542106"/>
              <a:gd name="connsiteX4" fmla="*/ 771629 w 1943145"/>
              <a:gd name="connsiteY4" fmla="*/ 488647 h 1542106"/>
              <a:gd name="connsiteX5" fmla="*/ 877839 w 1943145"/>
              <a:gd name="connsiteY5" fmla="*/ 114538 h 1542106"/>
              <a:gd name="connsiteX6" fmla="*/ 1103203 w 1943145"/>
              <a:gd name="connsiteY6" fmla="*/ 22908 h 1542106"/>
              <a:gd name="connsiteX7" fmla="*/ 1517639 w 1943145"/>
              <a:gd name="connsiteY7" fmla="*/ 0 h 1542106"/>
              <a:gd name="connsiteX8" fmla="*/ 1943145 w 1943145"/>
              <a:gd name="connsiteY8" fmla="*/ 22909 h 1542106"/>
              <a:gd name="connsiteX9" fmla="*/ 1931136 w 1943145"/>
              <a:gd name="connsiteY9" fmla="*/ 391043 h 1542106"/>
              <a:gd name="connsiteX10" fmla="*/ 1458661 w 1943145"/>
              <a:gd name="connsiteY10" fmla="*/ 391043 h 1542106"/>
              <a:gd name="connsiteX11" fmla="*/ 1245708 w 1943145"/>
              <a:gd name="connsiteY11" fmla="*/ 486888 h 1542106"/>
              <a:gd name="connsiteX12" fmla="*/ 1186598 w 1943145"/>
              <a:gd name="connsiteY12" fmla="*/ 863527 h 1542106"/>
              <a:gd name="connsiteX13" fmla="*/ 1092263 w 1943145"/>
              <a:gd name="connsiteY13" fmla="*/ 1162096 h 1542106"/>
              <a:gd name="connsiteX14" fmla="*/ 985385 w 1943145"/>
              <a:gd name="connsiteY14" fmla="*/ 1352101 h 1542106"/>
              <a:gd name="connsiteX15" fmla="*/ 676626 w 1943145"/>
              <a:gd name="connsiteY15" fmla="*/ 1494605 h 1542106"/>
              <a:gd name="connsiteX16" fmla="*/ 320367 w 1943145"/>
              <a:gd name="connsiteY16" fmla="*/ 1542106 h 1542106"/>
              <a:gd name="connsiteX17" fmla="*/ 23484 w 1943145"/>
              <a:gd name="connsiteY17" fmla="*/ 1530231 h 1542106"/>
              <a:gd name="connsiteX18" fmla="*/ 0 w 1943145"/>
              <a:gd name="connsiteY18" fmla="*/ 1016076 h 1542106"/>
              <a:gd name="connsiteX0" fmla="*/ 0 w 1943145"/>
              <a:gd name="connsiteY0" fmla="*/ 1016076 h 1542106"/>
              <a:gd name="connsiteX1" fmla="*/ 320500 w 1943145"/>
              <a:gd name="connsiteY1" fmla="*/ 1060205 h 1542106"/>
              <a:gd name="connsiteX2" fmla="*/ 558674 w 1943145"/>
              <a:gd name="connsiteY2" fmla="*/ 986423 h 1542106"/>
              <a:gd name="connsiteX3" fmla="*/ 712252 w 1943145"/>
              <a:gd name="connsiteY3" fmla="*/ 841462 h 1542106"/>
              <a:gd name="connsiteX4" fmla="*/ 771629 w 1943145"/>
              <a:gd name="connsiteY4" fmla="*/ 488647 h 1542106"/>
              <a:gd name="connsiteX5" fmla="*/ 877839 w 1943145"/>
              <a:gd name="connsiteY5" fmla="*/ 114538 h 1542106"/>
              <a:gd name="connsiteX6" fmla="*/ 1103203 w 1943145"/>
              <a:gd name="connsiteY6" fmla="*/ 22908 h 1542106"/>
              <a:gd name="connsiteX7" fmla="*/ 1517639 w 1943145"/>
              <a:gd name="connsiteY7" fmla="*/ 0 h 1542106"/>
              <a:gd name="connsiteX8" fmla="*/ 1943145 w 1943145"/>
              <a:gd name="connsiteY8" fmla="*/ 22909 h 1542106"/>
              <a:gd name="connsiteX9" fmla="*/ 1931136 w 1943145"/>
              <a:gd name="connsiteY9" fmla="*/ 391043 h 1542106"/>
              <a:gd name="connsiteX10" fmla="*/ 1458661 w 1943145"/>
              <a:gd name="connsiteY10" fmla="*/ 391043 h 1542106"/>
              <a:gd name="connsiteX11" fmla="*/ 1245708 w 1943145"/>
              <a:gd name="connsiteY11" fmla="*/ 486888 h 1542106"/>
              <a:gd name="connsiteX12" fmla="*/ 1186598 w 1943145"/>
              <a:gd name="connsiteY12" fmla="*/ 863527 h 1542106"/>
              <a:gd name="connsiteX13" fmla="*/ 1092263 w 1943145"/>
              <a:gd name="connsiteY13" fmla="*/ 1162096 h 1542106"/>
              <a:gd name="connsiteX14" fmla="*/ 985385 w 1943145"/>
              <a:gd name="connsiteY14" fmla="*/ 1352101 h 1542106"/>
              <a:gd name="connsiteX15" fmla="*/ 676626 w 1943145"/>
              <a:gd name="connsiteY15" fmla="*/ 1494605 h 1542106"/>
              <a:gd name="connsiteX16" fmla="*/ 320367 w 1943145"/>
              <a:gd name="connsiteY16" fmla="*/ 1542106 h 1542106"/>
              <a:gd name="connsiteX17" fmla="*/ 23484 w 1943145"/>
              <a:gd name="connsiteY17" fmla="*/ 1530231 h 1542106"/>
              <a:gd name="connsiteX18" fmla="*/ 0 w 1943145"/>
              <a:gd name="connsiteY18" fmla="*/ 1016076 h 1542106"/>
              <a:gd name="connsiteX0" fmla="*/ 0 w 1943145"/>
              <a:gd name="connsiteY0" fmla="*/ 1016076 h 1542106"/>
              <a:gd name="connsiteX1" fmla="*/ 332243 w 1943145"/>
              <a:gd name="connsiteY1" fmla="*/ 1016076 h 1542106"/>
              <a:gd name="connsiteX2" fmla="*/ 558674 w 1943145"/>
              <a:gd name="connsiteY2" fmla="*/ 986423 h 1542106"/>
              <a:gd name="connsiteX3" fmla="*/ 712252 w 1943145"/>
              <a:gd name="connsiteY3" fmla="*/ 841462 h 1542106"/>
              <a:gd name="connsiteX4" fmla="*/ 771629 w 1943145"/>
              <a:gd name="connsiteY4" fmla="*/ 488647 h 1542106"/>
              <a:gd name="connsiteX5" fmla="*/ 877839 w 1943145"/>
              <a:gd name="connsiteY5" fmla="*/ 114538 h 1542106"/>
              <a:gd name="connsiteX6" fmla="*/ 1103203 w 1943145"/>
              <a:gd name="connsiteY6" fmla="*/ 22908 h 1542106"/>
              <a:gd name="connsiteX7" fmla="*/ 1517639 w 1943145"/>
              <a:gd name="connsiteY7" fmla="*/ 0 h 1542106"/>
              <a:gd name="connsiteX8" fmla="*/ 1943145 w 1943145"/>
              <a:gd name="connsiteY8" fmla="*/ 22909 h 1542106"/>
              <a:gd name="connsiteX9" fmla="*/ 1931136 w 1943145"/>
              <a:gd name="connsiteY9" fmla="*/ 391043 h 1542106"/>
              <a:gd name="connsiteX10" fmla="*/ 1458661 w 1943145"/>
              <a:gd name="connsiteY10" fmla="*/ 391043 h 1542106"/>
              <a:gd name="connsiteX11" fmla="*/ 1245708 w 1943145"/>
              <a:gd name="connsiteY11" fmla="*/ 486888 h 1542106"/>
              <a:gd name="connsiteX12" fmla="*/ 1186598 w 1943145"/>
              <a:gd name="connsiteY12" fmla="*/ 863527 h 1542106"/>
              <a:gd name="connsiteX13" fmla="*/ 1092263 w 1943145"/>
              <a:gd name="connsiteY13" fmla="*/ 1162096 h 1542106"/>
              <a:gd name="connsiteX14" fmla="*/ 985385 w 1943145"/>
              <a:gd name="connsiteY14" fmla="*/ 1352101 h 1542106"/>
              <a:gd name="connsiteX15" fmla="*/ 676626 w 1943145"/>
              <a:gd name="connsiteY15" fmla="*/ 1494605 h 1542106"/>
              <a:gd name="connsiteX16" fmla="*/ 320367 w 1943145"/>
              <a:gd name="connsiteY16" fmla="*/ 1542106 h 1542106"/>
              <a:gd name="connsiteX17" fmla="*/ 23484 w 1943145"/>
              <a:gd name="connsiteY17" fmla="*/ 1530231 h 1542106"/>
              <a:gd name="connsiteX18" fmla="*/ 0 w 1943145"/>
              <a:gd name="connsiteY18" fmla="*/ 1016076 h 1542106"/>
              <a:gd name="connsiteX0" fmla="*/ 0 w 1943145"/>
              <a:gd name="connsiteY0" fmla="*/ 1016076 h 1542106"/>
              <a:gd name="connsiteX1" fmla="*/ 332243 w 1943145"/>
              <a:gd name="connsiteY1" fmla="*/ 1016076 h 1542106"/>
              <a:gd name="connsiteX2" fmla="*/ 558674 w 1943145"/>
              <a:gd name="connsiteY2" fmla="*/ 953326 h 1542106"/>
              <a:gd name="connsiteX3" fmla="*/ 712252 w 1943145"/>
              <a:gd name="connsiteY3" fmla="*/ 841462 h 1542106"/>
              <a:gd name="connsiteX4" fmla="*/ 771629 w 1943145"/>
              <a:gd name="connsiteY4" fmla="*/ 488647 h 1542106"/>
              <a:gd name="connsiteX5" fmla="*/ 877839 w 1943145"/>
              <a:gd name="connsiteY5" fmla="*/ 114538 h 1542106"/>
              <a:gd name="connsiteX6" fmla="*/ 1103203 w 1943145"/>
              <a:gd name="connsiteY6" fmla="*/ 22908 h 1542106"/>
              <a:gd name="connsiteX7" fmla="*/ 1517639 w 1943145"/>
              <a:gd name="connsiteY7" fmla="*/ 0 h 1542106"/>
              <a:gd name="connsiteX8" fmla="*/ 1943145 w 1943145"/>
              <a:gd name="connsiteY8" fmla="*/ 22909 h 1542106"/>
              <a:gd name="connsiteX9" fmla="*/ 1931136 w 1943145"/>
              <a:gd name="connsiteY9" fmla="*/ 391043 h 1542106"/>
              <a:gd name="connsiteX10" fmla="*/ 1458661 w 1943145"/>
              <a:gd name="connsiteY10" fmla="*/ 391043 h 1542106"/>
              <a:gd name="connsiteX11" fmla="*/ 1245708 w 1943145"/>
              <a:gd name="connsiteY11" fmla="*/ 486888 h 1542106"/>
              <a:gd name="connsiteX12" fmla="*/ 1186598 w 1943145"/>
              <a:gd name="connsiteY12" fmla="*/ 863527 h 1542106"/>
              <a:gd name="connsiteX13" fmla="*/ 1092263 w 1943145"/>
              <a:gd name="connsiteY13" fmla="*/ 1162096 h 1542106"/>
              <a:gd name="connsiteX14" fmla="*/ 985385 w 1943145"/>
              <a:gd name="connsiteY14" fmla="*/ 1352101 h 1542106"/>
              <a:gd name="connsiteX15" fmla="*/ 676626 w 1943145"/>
              <a:gd name="connsiteY15" fmla="*/ 1494605 h 1542106"/>
              <a:gd name="connsiteX16" fmla="*/ 320367 w 1943145"/>
              <a:gd name="connsiteY16" fmla="*/ 1542106 h 1542106"/>
              <a:gd name="connsiteX17" fmla="*/ 23484 w 1943145"/>
              <a:gd name="connsiteY17" fmla="*/ 1530231 h 1542106"/>
              <a:gd name="connsiteX18" fmla="*/ 0 w 1943145"/>
              <a:gd name="connsiteY18" fmla="*/ 1016076 h 1542106"/>
              <a:gd name="connsiteX0" fmla="*/ 0 w 1943145"/>
              <a:gd name="connsiteY0" fmla="*/ 1016076 h 1542106"/>
              <a:gd name="connsiteX1" fmla="*/ 332243 w 1943145"/>
              <a:gd name="connsiteY1" fmla="*/ 1016076 h 1542106"/>
              <a:gd name="connsiteX2" fmla="*/ 558674 w 1943145"/>
              <a:gd name="connsiteY2" fmla="*/ 953326 h 1542106"/>
              <a:gd name="connsiteX3" fmla="*/ 712252 w 1943145"/>
              <a:gd name="connsiteY3" fmla="*/ 786300 h 1542106"/>
              <a:gd name="connsiteX4" fmla="*/ 771629 w 1943145"/>
              <a:gd name="connsiteY4" fmla="*/ 488647 h 1542106"/>
              <a:gd name="connsiteX5" fmla="*/ 877839 w 1943145"/>
              <a:gd name="connsiteY5" fmla="*/ 114538 h 1542106"/>
              <a:gd name="connsiteX6" fmla="*/ 1103203 w 1943145"/>
              <a:gd name="connsiteY6" fmla="*/ 22908 h 1542106"/>
              <a:gd name="connsiteX7" fmla="*/ 1517639 w 1943145"/>
              <a:gd name="connsiteY7" fmla="*/ 0 h 1542106"/>
              <a:gd name="connsiteX8" fmla="*/ 1943145 w 1943145"/>
              <a:gd name="connsiteY8" fmla="*/ 22909 h 1542106"/>
              <a:gd name="connsiteX9" fmla="*/ 1931136 w 1943145"/>
              <a:gd name="connsiteY9" fmla="*/ 391043 h 1542106"/>
              <a:gd name="connsiteX10" fmla="*/ 1458661 w 1943145"/>
              <a:gd name="connsiteY10" fmla="*/ 391043 h 1542106"/>
              <a:gd name="connsiteX11" fmla="*/ 1245708 w 1943145"/>
              <a:gd name="connsiteY11" fmla="*/ 486888 h 1542106"/>
              <a:gd name="connsiteX12" fmla="*/ 1186598 w 1943145"/>
              <a:gd name="connsiteY12" fmla="*/ 863527 h 1542106"/>
              <a:gd name="connsiteX13" fmla="*/ 1092263 w 1943145"/>
              <a:gd name="connsiteY13" fmla="*/ 1162096 h 1542106"/>
              <a:gd name="connsiteX14" fmla="*/ 985385 w 1943145"/>
              <a:gd name="connsiteY14" fmla="*/ 1352101 h 1542106"/>
              <a:gd name="connsiteX15" fmla="*/ 676626 w 1943145"/>
              <a:gd name="connsiteY15" fmla="*/ 1494605 h 1542106"/>
              <a:gd name="connsiteX16" fmla="*/ 320367 w 1943145"/>
              <a:gd name="connsiteY16" fmla="*/ 1542106 h 1542106"/>
              <a:gd name="connsiteX17" fmla="*/ 23484 w 1943145"/>
              <a:gd name="connsiteY17" fmla="*/ 1530231 h 1542106"/>
              <a:gd name="connsiteX18" fmla="*/ 0 w 1943145"/>
              <a:gd name="connsiteY18" fmla="*/ 1016076 h 1542106"/>
              <a:gd name="connsiteX0" fmla="*/ 0 w 1943145"/>
              <a:gd name="connsiteY0" fmla="*/ 1016076 h 1542106"/>
              <a:gd name="connsiteX1" fmla="*/ 332243 w 1943145"/>
              <a:gd name="connsiteY1" fmla="*/ 1016076 h 1542106"/>
              <a:gd name="connsiteX2" fmla="*/ 558674 w 1943145"/>
              <a:gd name="connsiteY2" fmla="*/ 953326 h 1542106"/>
              <a:gd name="connsiteX3" fmla="*/ 712252 w 1943145"/>
              <a:gd name="connsiteY3" fmla="*/ 786300 h 1542106"/>
              <a:gd name="connsiteX4" fmla="*/ 771629 w 1943145"/>
              <a:gd name="connsiteY4" fmla="*/ 488647 h 1542106"/>
              <a:gd name="connsiteX5" fmla="*/ 877839 w 1943145"/>
              <a:gd name="connsiteY5" fmla="*/ 114538 h 1542106"/>
              <a:gd name="connsiteX6" fmla="*/ 1103203 w 1943145"/>
              <a:gd name="connsiteY6" fmla="*/ 22908 h 1542106"/>
              <a:gd name="connsiteX7" fmla="*/ 1517639 w 1943145"/>
              <a:gd name="connsiteY7" fmla="*/ 0 h 1542106"/>
              <a:gd name="connsiteX8" fmla="*/ 1943145 w 1943145"/>
              <a:gd name="connsiteY8" fmla="*/ 22909 h 1542106"/>
              <a:gd name="connsiteX9" fmla="*/ 1931136 w 1943145"/>
              <a:gd name="connsiteY9" fmla="*/ 391043 h 1542106"/>
              <a:gd name="connsiteX10" fmla="*/ 1458661 w 1943145"/>
              <a:gd name="connsiteY10" fmla="*/ 391043 h 1542106"/>
              <a:gd name="connsiteX11" fmla="*/ 1245708 w 1943145"/>
              <a:gd name="connsiteY11" fmla="*/ 486888 h 1542106"/>
              <a:gd name="connsiteX12" fmla="*/ 1186598 w 1943145"/>
              <a:gd name="connsiteY12" fmla="*/ 863527 h 1542106"/>
              <a:gd name="connsiteX13" fmla="*/ 1092263 w 1943145"/>
              <a:gd name="connsiteY13" fmla="*/ 1162096 h 1542106"/>
              <a:gd name="connsiteX14" fmla="*/ 985385 w 1943145"/>
              <a:gd name="connsiteY14" fmla="*/ 1352101 h 1542106"/>
              <a:gd name="connsiteX15" fmla="*/ 676626 w 1943145"/>
              <a:gd name="connsiteY15" fmla="*/ 1494605 h 1542106"/>
              <a:gd name="connsiteX16" fmla="*/ 320367 w 1943145"/>
              <a:gd name="connsiteY16" fmla="*/ 1542106 h 1542106"/>
              <a:gd name="connsiteX17" fmla="*/ 23484 w 1943145"/>
              <a:gd name="connsiteY17" fmla="*/ 1530231 h 1542106"/>
              <a:gd name="connsiteX18" fmla="*/ 0 w 1943145"/>
              <a:gd name="connsiteY18" fmla="*/ 1016076 h 1542106"/>
              <a:gd name="connsiteX0" fmla="*/ 0 w 1943145"/>
              <a:gd name="connsiteY0" fmla="*/ 1016076 h 1542106"/>
              <a:gd name="connsiteX1" fmla="*/ 332243 w 1943145"/>
              <a:gd name="connsiteY1" fmla="*/ 1016076 h 1542106"/>
              <a:gd name="connsiteX2" fmla="*/ 558674 w 1943145"/>
              <a:gd name="connsiteY2" fmla="*/ 953326 h 1542106"/>
              <a:gd name="connsiteX3" fmla="*/ 712252 w 1943145"/>
              <a:gd name="connsiteY3" fmla="*/ 786300 h 1542106"/>
              <a:gd name="connsiteX4" fmla="*/ 771629 w 1943145"/>
              <a:gd name="connsiteY4" fmla="*/ 488647 h 1542106"/>
              <a:gd name="connsiteX5" fmla="*/ 877839 w 1943145"/>
              <a:gd name="connsiteY5" fmla="*/ 114538 h 1542106"/>
              <a:gd name="connsiteX6" fmla="*/ 1103203 w 1943145"/>
              <a:gd name="connsiteY6" fmla="*/ 22908 h 1542106"/>
              <a:gd name="connsiteX7" fmla="*/ 1517639 w 1943145"/>
              <a:gd name="connsiteY7" fmla="*/ 0 h 1542106"/>
              <a:gd name="connsiteX8" fmla="*/ 1943145 w 1943145"/>
              <a:gd name="connsiteY8" fmla="*/ 22909 h 1542106"/>
              <a:gd name="connsiteX9" fmla="*/ 1931136 w 1943145"/>
              <a:gd name="connsiteY9" fmla="*/ 391043 h 1542106"/>
              <a:gd name="connsiteX10" fmla="*/ 1458661 w 1943145"/>
              <a:gd name="connsiteY10" fmla="*/ 391043 h 1542106"/>
              <a:gd name="connsiteX11" fmla="*/ 1245708 w 1943145"/>
              <a:gd name="connsiteY11" fmla="*/ 486888 h 1542106"/>
              <a:gd name="connsiteX12" fmla="*/ 1186598 w 1943145"/>
              <a:gd name="connsiteY12" fmla="*/ 863527 h 1542106"/>
              <a:gd name="connsiteX13" fmla="*/ 1092263 w 1943145"/>
              <a:gd name="connsiteY13" fmla="*/ 1162096 h 1542106"/>
              <a:gd name="connsiteX14" fmla="*/ 985385 w 1943145"/>
              <a:gd name="connsiteY14" fmla="*/ 1352101 h 1542106"/>
              <a:gd name="connsiteX15" fmla="*/ 676626 w 1943145"/>
              <a:gd name="connsiteY15" fmla="*/ 1494605 h 1542106"/>
              <a:gd name="connsiteX16" fmla="*/ 320367 w 1943145"/>
              <a:gd name="connsiteY16" fmla="*/ 1542106 h 1542106"/>
              <a:gd name="connsiteX17" fmla="*/ 23484 w 1943145"/>
              <a:gd name="connsiteY17" fmla="*/ 1530231 h 1542106"/>
              <a:gd name="connsiteX18" fmla="*/ 0 w 1943145"/>
              <a:gd name="connsiteY18" fmla="*/ 1016076 h 1542106"/>
              <a:gd name="connsiteX0" fmla="*/ 0 w 1943145"/>
              <a:gd name="connsiteY0" fmla="*/ 1016076 h 1542106"/>
              <a:gd name="connsiteX1" fmla="*/ 332243 w 1943145"/>
              <a:gd name="connsiteY1" fmla="*/ 1016076 h 1542106"/>
              <a:gd name="connsiteX2" fmla="*/ 558674 w 1943145"/>
              <a:gd name="connsiteY2" fmla="*/ 953326 h 1542106"/>
              <a:gd name="connsiteX3" fmla="*/ 712252 w 1943145"/>
              <a:gd name="connsiteY3" fmla="*/ 786300 h 1542106"/>
              <a:gd name="connsiteX4" fmla="*/ 771629 w 1943145"/>
              <a:gd name="connsiteY4" fmla="*/ 488647 h 1542106"/>
              <a:gd name="connsiteX5" fmla="*/ 877839 w 1943145"/>
              <a:gd name="connsiteY5" fmla="*/ 114538 h 1542106"/>
              <a:gd name="connsiteX6" fmla="*/ 1103203 w 1943145"/>
              <a:gd name="connsiteY6" fmla="*/ 22908 h 1542106"/>
              <a:gd name="connsiteX7" fmla="*/ 1517639 w 1943145"/>
              <a:gd name="connsiteY7" fmla="*/ 0 h 1542106"/>
              <a:gd name="connsiteX8" fmla="*/ 1943145 w 1943145"/>
              <a:gd name="connsiteY8" fmla="*/ 22909 h 1542106"/>
              <a:gd name="connsiteX9" fmla="*/ 1931136 w 1943145"/>
              <a:gd name="connsiteY9" fmla="*/ 391043 h 1542106"/>
              <a:gd name="connsiteX10" fmla="*/ 1517370 w 1943145"/>
              <a:gd name="connsiteY10" fmla="*/ 402075 h 1542106"/>
              <a:gd name="connsiteX11" fmla="*/ 1245708 w 1943145"/>
              <a:gd name="connsiteY11" fmla="*/ 486888 h 1542106"/>
              <a:gd name="connsiteX12" fmla="*/ 1186598 w 1943145"/>
              <a:gd name="connsiteY12" fmla="*/ 863527 h 1542106"/>
              <a:gd name="connsiteX13" fmla="*/ 1092263 w 1943145"/>
              <a:gd name="connsiteY13" fmla="*/ 1162096 h 1542106"/>
              <a:gd name="connsiteX14" fmla="*/ 985385 w 1943145"/>
              <a:gd name="connsiteY14" fmla="*/ 1352101 h 1542106"/>
              <a:gd name="connsiteX15" fmla="*/ 676626 w 1943145"/>
              <a:gd name="connsiteY15" fmla="*/ 1494605 h 1542106"/>
              <a:gd name="connsiteX16" fmla="*/ 320367 w 1943145"/>
              <a:gd name="connsiteY16" fmla="*/ 1542106 h 1542106"/>
              <a:gd name="connsiteX17" fmla="*/ 23484 w 1943145"/>
              <a:gd name="connsiteY17" fmla="*/ 1530231 h 1542106"/>
              <a:gd name="connsiteX18" fmla="*/ 0 w 1943145"/>
              <a:gd name="connsiteY18" fmla="*/ 1016076 h 1542106"/>
              <a:gd name="connsiteX0" fmla="*/ 0 w 1943145"/>
              <a:gd name="connsiteY0" fmla="*/ 1016076 h 1542106"/>
              <a:gd name="connsiteX1" fmla="*/ 332243 w 1943145"/>
              <a:gd name="connsiteY1" fmla="*/ 1016076 h 1542106"/>
              <a:gd name="connsiteX2" fmla="*/ 558674 w 1943145"/>
              <a:gd name="connsiteY2" fmla="*/ 953326 h 1542106"/>
              <a:gd name="connsiteX3" fmla="*/ 712252 w 1943145"/>
              <a:gd name="connsiteY3" fmla="*/ 786300 h 1542106"/>
              <a:gd name="connsiteX4" fmla="*/ 771629 w 1943145"/>
              <a:gd name="connsiteY4" fmla="*/ 488647 h 1542106"/>
              <a:gd name="connsiteX5" fmla="*/ 877839 w 1943145"/>
              <a:gd name="connsiteY5" fmla="*/ 114538 h 1542106"/>
              <a:gd name="connsiteX6" fmla="*/ 1103203 w 1943145"/>
              <a:gd name="connsiteY6" fmla="*/ 22908 h 1542106"/>
              <a:gd name="connsiteX7" fmla="*/ 1517639 w 1943145"/>
              <a:gd name="connsiteY7" fmla="*/ 0 h 1542106"/>
              <a:gd name="connsiteX8" fmla="*/ 1943145 w 1943145"/>
              <a:gd name="connsiteY8" fmla="*/ 22909 h 1542106"/>
              <a:gd name="connsiteX9" fmla="*/ 1931136 w 1943145"/>
              <a:gd name="connsiteY9" fmla="*/ 391043 h 1542106"/>
              <a:gd name="connsiteX10" fmla="*/ 1517370 w 1943145"/>
              <a:gd name="connsiteY10" fmla="*/ 402075 h 1542106"/>
              <a:gd name="connsiteX11" fmla="*/ 1233967 w 1943145"/>
              <a:gd name="connsiteY11" fmla="*/ 542050 h 1542106"/>
              <a:gd name="connsiteX12" fmla="*/ 1186598 w 1943145"/>
              <a:gd name="connsiteY12" fmla="*/ 863527 h 1542106"/>
              <a:gd name="connsiteX13" fmla="*/ 1092263 w 1943145"/>
              <a:gd name="connsiteY13" fmla="*/ 1162096 h 1542106"/>
              <a:gd name="connsiteX14" fmla="*/ 985385 w 1943145"/>
              <a:gd name="connsiteY14" fmla="*/ 1352101 h 1542106"/>
              <a:gd name="connsiteX15" fmla="*/ 676626 w 1943145"/>
              <a:gd name="connsiteY15" fmla="*/ 1494605 h 1542106"/>
              <a:gd name="connsiteX16" fmla="*/ 320367 w 1943145"/>
              <a:gd name="connsiteY16" fmla="*/ 1542106 h 1542106"/>
              <a:gd name="connsiteX17" fmla="*/ 23484 w 1943145"/>
              <a:gd name="connsiteY17" fmla="*/ 1530231 h 1542106"/>
              <a:gd name="connsiteX18" fmla="*/ 0 w 1943145"/>
              <a:gd name="connsiteY18" fmla="*/ 1016076 h 1542106"/>
              <a:gd name="connsiteX0" fmla="*/ 0 w 1943145"/>
              <a:gd name="connsiteY0" fmla="*/ 1016076 h 1542106"/>
              <a:gd name="connsiteX1" fmla="*/ 332243 w 1943145"/>
              <a:gd name="connsiteY1" fmla="*/ 1016076 h 1542106"/>
              <a:gd name="connsiteX2" fmla="*/ 558674 w 1943145"/>
              <a:gd name="connsiteY2" fmla="*/ 953326 h 1542106"/>
              <a:gd name="connsiteX3" fmla="*/ 712252 w 1943145"/>
              <a:gd name="connsiteY3" fmla="*/ 786300 h 1542106"/>
              <a:gd name="connsiteX4" fmla="*/ 771629 w 1943145"/>
              <a:gd name="connsiteY4" fmla="*/ 488647 h 1542106"/>
              <a:gd name="connsiteX5" fmla="*/ 877839 w 1943145"/>
              <a:gd name="connsiteY5" fmla="*/ 114538 h 1542106"/>
              <a:gd name="connsiteX6" fmla="*/ 1103203 w 1943145"/>
              <a:gd name="connsiteY6" fmla="*/ 22908 h 1542106"/>
              <a:gd name="connsiteX7" fmla="*/ 1517639 w 1943145"/>
              <a:gd name="connsiteY7" fmla="*/ 0 h 1542106"/>
              <a:gd name="connsiteX8" fmla="*/ 1943145 w 1943145"/>
              <a:gd name="connsiteY8" fmla="*/ 22909 h 1542106"/>
              <a:gd name="connsiteX9" fmla="*/ 1931136 w 1943145"/>
              <a:gd name="connsiteY9" fmla="*/ 391043 h 1542106"/>
              <a:gd name="connsiteX10" fmla="*/ 1517370 w 1943145"/>
              <a:gd name="connsiteY10" fmla="*/ 402075 h 1542106"/>
              <a:gd name="connsiteX11" fmla="*/ 1233967 w 1943145"/>
              <a:gd name="connsiteY11" fmla="*/ 542050 h 1542106"/>
              <a:gd name="connsiteX12" fmla="*/ 1186598 w 1943145"/>
              <a:gd name="connsiteY12" fmla="*/ 863527 h 1542106"/>
              <a:gd name="connsiteX13" fmla="*/ 1092263 w 1943145"/>
              <a:gd name="connsiteY13" fmla="*/ 1162096 h 1542106"/>
              <a:gd name="connsiteX14" fmla="*/ 914935 w 1943145"/>
              <a:gd name="connsiteY14" fmla="*/ 1319005 h 1542106"/>
              <a:gd name="connsiteX15" fmla="*/ 676626 w 1943145"/>
              <a:gd name="connsiteY15" fmla="*/ 1494605 h 1542106"/>
              <a:gd name="connsiteX16" fmla="*/ 320367 w 1943145"/>
              <a:gd name="connsiteY16" fmla="*/ 1542106 h 1542106"/>
              <a:gd name="connsiteX17" fmla="*/ 23484 w 1943145"/>
              <a:gd name="connsiteY17" fmla="*/ 1530231 h 1542106"/>
              <a:gd name="connsiteX18" fmla="*/ 0 w 1943145"/>
              <a:gd name="connsiteY18" fmla="*/ 1016076 h 1542106"/>
              <a:gd name="connsiteX0" fmla="*/ 0 w 1943145"/>
              <a:gd name="connsiteY0" fmla="*/ 1016076 h 1542106"/>
              <a:gd name="connsiteX1" fmla="*/ 332243 w 1943145"/>
              <a:gd name="connsiteY1" fmla="*/ 1016076 h 1542106"/>
              <a:gd name="connsiteX2" fmla="*/ 558674 w 1943145"/>
              <a:gd name="connsiteY2" fmla="*/ 953326 h 1542106"/>
              <a:gd name="connsiteX3" fmla="*/ 712252 w 1943145"/>
              <a:gd name="connsiteY3" fmla="*/ 786300 h 1542106"/>
              <a:gd name="connsiteX4" fmla="*/ 771629 w 1943145"/>
              <a:gd name="connsiteY4" fmla="*/ 488647 h 1542106"/>
              <a:gd name="connsiteX5" fmla="*/ 877839 w 1943145"/>
              <a:gd name="connsiteY5" fmla="*/ 114538 h 1542106"/>
              <a:gd name="connsiteX6" fmla="*/ 1103203 w 1943145"/>
              <a:gd name="connsiteY6" fmla="*/ 22908 h 1542106"/>
              <a:gd name="connsiteX7" fmla="*/ 1517639 w 1943145"/>
              <a:gd name="connsiteY7" fmla="*/ 0 h 1542106"/>
              <a:gd name="connsiteX8" fmla="*/ 1943145 w 1943145"/>
              <a:gd name="connsiteY8" fmla="*/ 22909 h 1542106"/>
              <a:gd name="connsiteX9" fmla="*/ 1931136 w 1943145"/>
              <a:gd name="connsiteY9" fmla="*/ 391043 h 1542106"/>
              <a:gd name="connsiteX10" fmla="*/ 1517370 w 1943145"/>
              <a:gd name="connsiteY10" fmla="*/ 402075 h 1542106"/>
              <a:gd name="connsiteX11" fmla="*/ 1233967 w 1943145"/>
              <a:gd name="connsiteY11" fmla="*/ 542050 h 1542106"/>
              <a:gd name="connsiteX12" fmla="*/ 1186598 w 1943145"/>
              <a:gd name="connsiteY12" fmla="*/ 863527 h 1542106"/>
              <a:gd name="connsiteX13" fmla="*/ 1092263 w 1943145"/>
              <a:gd name="connsiteY13" fmla="*/ 1162096 h 1542106"/>
              <a:gd name="connsiteX14" fmla="*/ 914935 w 1943145"/>
              <a:gd name="connsiteY14" fmla="*/ 1319005 h 1542106"/>
              <a:gd name="connsiteX15" fmla="*/ 629660 w 1943145"/>
              <a:gd name="connsiteY15" fmla="*/ 1483572 h 1542106"/>
              <a:gd name="connsiteX16" fmla="*/ 320367 w 1943145"/>
              <a:gd name="connsiteY16" fmla="*/ 1542106 h 1542106"/>
              <a:gd name="connsiteX17" fmla="*/ 23484 w 1943145"/>
              <a:gd name="connsiteY17" fmla="*/ 1530231 h 1542106"/>
              <a:gd name="connsiteX18" fmla="*/ 0 w 1943145"/>
              <a:gd name="connsiteY18" fmla="*/ 1016076 h 1542106"/>
              <a:gd name="connsiteX0" fmla="*/ 0 w 1943145"/>
              <a:gd name="connsiteY0" fmla="*/ 1016076 h 1542106"/>
              <a:gd name="connsiteX1" fmla="*/ 332243 w 1943145"/>
              <a:gd name="connsiteY1" fmla="*/ 1016076 h 1542106"/>
              <a:gd name="connsiteX2" fmla="*/ 558674 w 1943145"/>
              <a:gd name="connsiteY2" fmla="*/ 953326 h 1542106"/>
              <a:gd name="connsiteX3" fmla="*/ 712252 w 1943145"/>
              <a:gd name="connsiteY3" fmla="*/ 786300 h 1542106"/>
              <a:gd name="connsiteX4" fmla="*/ 771629 w 1943145"/>
              <a:gd name="connsiteY4" fmla="*/ 488647 h 1542106"/>
              <a:gd name="connsiteX5" fmla="*/ 877839 w 1943145"/>
              <a:gd name="connsiteY5" fmla="*/ 114538 h 1542106"/>
              <a:gd name="connsiteX6" fmla="*/ 1103203 w 1943145"/>
              <a:gd name="connsiteY6" fmla="*/ 22908 h 1542106"/>
              <a:gd name="connsiteX7" fmla="*/ 1517639 w 1943145"/>
              <a:gd name="connsiteY7" fmla="*/ 0 h 1542106"/>
              <a:gd name="connsiteX8" fmla="*/ 1943145 w 1943145"/>
              <a:gd name="connsiteY8" fmla="*/ 22909 h 1542106"/>
              <a:gd name="connsiteX9" fmla="*/ 1931136 w 1943145"/>
              <a:gd name="connsiteY9" fmla="*/ 391043 h 1542106"/>
              <a:gd name="connsiteX10" fmla="*/ 1517370 w 1943145"/>
              <a:gd name="connsiteY10" fmla="*/ 402075 h 1542106"/>
              <a:gd name="connsiteX11" fmla="*/ 1233967 w 1943145"/>
              <a:gd name="connsiteY11" fmla="*/ 542050 h 1542106"/>
              <a:gd name="connsiteX12" fmla="*/ 1186598 w 1943145"/>
              <a:gd name="connsiteY12" fmla="*/ 863527 h 1542106"/>
              <a:gd name="connsiteX13" fmla="*/ 1092263 w 1943145"/>
              <a:gd name="connsiteY13" fmla="*/ 1162096 h 1542106"/>
              <a:gd name="connsiteX14" fmla="*/ 914935 w 1943145"/>
              <a:gd name="connsiteY14" fmla="*/ 1319005 h 1542106"/>
              <a:gd name="connsiteX15" fmla="*/ 629660 w 1943145"/>
              <a:gd name="connsiteY15" fmla="*/ 1483572 h 1542106"/>
              <a:gd name="connsiteX16" fmla="*/ 320367 w 1943145"/>
              <a:gd name="connsiteY16" fmla="*/ 1542106 h 1542106"/>
              <a:gd name="connsiteX17" fmla="*/ 23484 w 1943145"/>
              <a:gd name="connsiteY17" fmla="*/ 1530231 h 1542106"/>
              <a:gd name="connsiteX18" fmla="*/ 0 w 1943145"/>
              <a:gd name="connsiteY18" fmla="*/ 1016076 h 1542106"/>
              <a:gd name="connsiteX0" fmla="*/ 0 w 2025337"/>
              <a:gd name="connsiteY0" fmla="*/ 1016076 h 1542106"/>
              <a:gd name="connsiteX1" fmla="*/ 332243 w 2025337"/>
              <a:gd name="connsiteY1" fmla="*/ 1016076 h 1542106"/>
              <a:gd name="connsiteX2" fmla="*/ 558674 w 2025337"/>
              <a:gd name="connsiteY2" fmla="*/ 953326 h 1542106"/>
              <a:gd name="connsiteX3" fmla="*/ 712252 w 2025337"/>
              <a:gd name="connsiteY3" fmla="*/ 786300 h 1542106"/>
              <a:gd name="connsiteX4" fmla="*/ 771629 w 2025337"/>
              <a:gd name="connsiteY4" fmla="*/ 488647 h 1542106"/>
              <a:gd name="connsiteX5" fmla="*/ 877839 w 2025337"/>
              <a:gd name="connsiteY5" fmla="*/ 114538 h 1542106"/>
              <a:gd name="connsiteX6" fmla="*/ 1103203 w 2025337"/>
              <a:gd name="connsiteY6" fmla="*/ 22908 h 1542106"/>
              <a:gd name="connsiteX7" fmla="*/ 1517639 w 2025337"/>
              <a:gd name="connsiteY7" fmla="*/ 0 h 1542106"/>
              <a:gd name="connsiteX8" fmla="*/ 2025337 w 2025337"/>
              <a:gd name="connsiteY8" fmla="*/ 22909 h 1542106"/>
              <a:gd name="connsiteX9" fmla="*/ 1931136 w 2025337"/>
              <a:gd name="connsiteY9" fmla="*/ 391043 h 1542106"/>
              <a:gd name="connsiteX10" fmla="*/ 1517370 w 2025337"/>
              <a:gd name="connsiteY10" fmla="*/ 402075 h 1542106"/>
              <a:gd name="connsiteX11" fmla="*/ 1233967 w 2025337"/>
              <a:gd name="connsiteY11" fmla="*/ 542050 h 1542106"/>
              <a:gd name="connsiteX12" fmla="*/ 1186598 w 2025337"/>
              <a:gd name="connsiteY12" fmla="*/ 863527 h 1542106"/>
              <a:gd name="connsiteX13" fmla="*/ 1092263 w 2025337"/>
              <a:gd name="connsiteY13" fmla="*/ 1162096 h 1542106"/>
              <a:gd name="connsiteX14" fmla="*/ 914935 w 2025337"/>
              <a:gd name="connsiteY14" fmla="*/ 1319005 h 1542106"/>
              <a:gd name="connsiteX15" fmla="*/ 629660 w 2025337"/>
              <a:gd name="connsiteY15" fmla="*/ 1483572 h 1542106"/>
              <a:gd name="connsiteX16" fmla="*/ 320367 w 2025337"/>
              <a:gd name="connsiteY16" fmla="*/ 1542106 h 1542106"/>
              <a:gd name="connsiteX17" fmla="*/ 23484 w 2025337"/>
              <a:gd name="connsiteY17" fmla="*/ 1530231 h 1542106"/>
              <a:gd name="connsiteX18" fmla="*/ 0 w 2025337"/>
              <a:gd name="connsiteY18" fmla="*/ 1016076 h 1542106"/>
              <a:gd name="connsiteX0" fmla="*/ 0 w 2025337"/>
              <a:gd name="connsiteY0" fmla="*/ 1016076 h 1542106"/>
              <a:gd name="connsiteX1" fmla="*/ 332243 w 2025337"/>
              <a:gd name="connsiteY1" fmla="*/ 1016076 h 1542106"/>
              <a:gd name="connsiteX2" fmla="*/ 558674 w 2025337"/>
              <a:gd name="connsiteY2" fmla="*/ 953326 h 1542106"/>
              <a:gd name="connsiteX3" fmla="*/ 712252 w 2025337"/>
              <a:gd name="connsiteY3" fmla="*/ 786300 h 1542106"/>
              <a:gd name="connsiteX4" fmla="*/ 771629 w 2025337"/>
              <a:gd name="connsiteY4" fmla="*/ 488647 h 1542106"/>
              <a:gd name="connsiteX5" fmla="*/ 877839 w 2025337"/>
              <a:gd name="connsiteY5" fmla="*/ 114538 h 1542106"/>
              <a:gd name="connsiteX6" fmla="*/ 1103203 w 2025337"/>
              <a:gd name="connsiteY6" fmla="*/ 22908 h 1542106"/>
              <a:gd name="connsiteX7" fmla="*/ 1517639 w 2025337"/>
              <a:gd name="connsiteY7" fmla="*/ 0 h 1542106"/>
              <a:gd name="connsiteX8" fmla="*/ 2025337 w 2025337"/>
              <a:gd name="connsiteY8" fmla="*/ 22909 h 1542106"/>
              <a:gd name="connsiteX9" fmla="*/ 2013329 w 2025337"/>
              <a:gd name="connsiteY9" fmla="*/ 380011 h 1542106"/>
              <a:gd name="connsiteX10" fmla="*/ 1517370 w 2025337"/>
              <a:gd name="connsiteY10" fmla="*/ 402075 h 1542106"/>
              <a:gd name="connsiteX11" fmla="*/ 1233967 w 2025337"/>
              <a:gd name="connsiteY11" fmla="*/ 542050 h 1542106"/>
              <a:gd name="connsiteX12" fmla="*/ 1186598 w 2025337"/>
              <a:gd name="connsiteY12" fmla="*/ 863527 h 1542106"/>
              <a:gd name="connsiteX13" fmla="*/ 1092263 w 2025337"/>
              <a:gd name="connsiteY13" fmla="*/ 1162096 h 1542106"/>
              <a:gd name="connsiteX14" fmla="*/ 914935 w 2025337"/>
              <a:gd name="connsiteY14" fmla="*/ 1319005 h 1542106"/>
              <a:gd name="connsiteX15" fmla="*/ 629660 w 2025337"/>
              <a:gd name="connsiteY15" fmla="*/ 1483572 h 1542106"/>
              <a:gd name="connsiteX16" fmla="*/ 320367 w 2025337"/>
              <a:gd name="connsiteY16" fmla="*/ 1542106 h 1542106"/>
              <a:gd name="connsiteX17" fmla="*/ 23484 w 2025337"/>
              <a:gd name="connsiteY17" fmla="*/ 1530231 h 1542106"/>
              <a:gd name="connsiteX18" fmla="*/ 0 w 2025337"/>
              <a:gd name="connsiteY18" fmla="*/ 1016076 h 1542106"/>
              <a:gd name="connsiteX0" fmla="*/ 11741 w 2001853"/>
              <a:gd name="connsiteY0" fmla="*/ 1016076 h 1542106"/>
              <a:gd name="connsiteX1" fmla="*/ 308759 w 2001853"/>
              <a:gd name="connsiteY1" fmla="*/ 1016076 h 1542106"/>
              <a:gd name="connsiteX2" fmla="*/ 535190 w 2001853"/>
              <a:gd name="connsiteY2" fmla="*/ 953326 h 1542106"/>
              <a:gd name="connsiteX3" fmla="*/ 688768 w 2001853"/>
              <a:gd name="connsiteY3" fmla="*/ 786300 h 1542106"/>
              <a:gd name="connsiteX4" fmla="*/ 748145 w 2001853"/>
              <a:gd name="connsiteY4" fmla="*/ 488647 h 1542106"/>
              <a:gd name="connsiteX5" fmla="*/ 854355 w 2001853"/>
              <a:gd name="connsiteY5" fmla="*/ 114538 h 1542106"/>
              <a:gd name="connsiteX6" fmla="*/ 1079719 w 2001853"/>
              <a:gd name="connsiteY6" fmla="*/ 22908 h 1542106"/>
              <a:gd name="connsiteX7" fmla="*/ 1494155 w 2001853"/>
              <a:gd name="connsiteY7" fmla="*/ 0 h 1542106"/>
              <a:gd name="connsiteX8" fmla="*/ 2001853 w 2001853"/>
              <a:gd name="connsiteY8" fmla="*/ 22909 h 1542106"/>
              <a:gd name="connsiteX9" fmla="*/ 1989845 w 2001853"/>
              <a:gd name="connsiteY9" fmla="*/ 380011 h 1542106"/>
              <a:gd name="connsiteX10" fmla="*/ 1493886 w 2001853"/>
              <a:gd name="connsiteY10" fmla="*/ 402075 h 1542106"/>
              <a:gd name="connsiteX11" fmla="*/ 1210483 w 2001853"/>
              <a:gd name="connsiteY11" fmla="*/ 542050 h 1542106"/>
              <a:gd name="connsiteX12" fmla="*/ 1163114 w 2001853"/>
              <a:gd name="connsiteY12" fmla="*/ 863527 h 1542106"/>
              <a:gd name="connsiteX13" fmla="*/ 1068779 w 2001853"/>
              <a:gd name="connsiteY13" fmla="*/ 1162096 h 1542106"/>
              <a:gd name="connsiteX14" fmla="*/ 891451 w 2001853"/>
              <a:gd name="connsiteY14" fmla="*/ 1319005 h 1542106"/>
              <a:gd name="connsiteX15" fmla="*/ 606176 w 2001853"/>
              <a:gd name="connsiteY15" fmla="*/ 1483572 h 1542106"/>
              <a:gd name="connsiteX16" fmla="*/ 296883 w 2001853"/>
              <a:gd name="connsiteY16" fmla="*/ 1542106 h 1542106"/>
              <a:gd name="connsiteX17" fmla="*/ 0 w 2001853"/>
              <a:gd name="connsiteY17" fmla="*/ 1530231 h 1542106"/>
              <a:gd name="connsiteX18" fmla="*/ 11741 w 2001853"/>
              <a:gd name="connsiteY18" fmla="*/ 1016076 h 1542106"/>
              <a:gd name="connsiteX0" fmla="*/ 11741 w 2001853"/>
              <a:gd name="connsiteY0" fmla="*/ 1016076 h 1563328"/>
              <a:gd name="connsiteX1" fmla="*/ 308759 w 2001853"/>
              <a:gd name="connsiteY1" fmla="*/ 1016076 h 1563328"/>
              <a:gd name="connsiteX2" fmla="*/ 535190 w 2001853"/>
              <a:gd name="connsiteY2" fmla="*/ 953326 h 1563328"/>
              <a:gd name="connsiteX3" fmla="*/ 688768 w 2001853"/>
              <a:gd name="connsiteY3" fmla="*/ 786300 h 1563328"/>
              <a:gd name="connsiteX4" fmla="*/ 748145 w 2001853"/>
              <a:gd name="connsiteY4" fmla="*/ 488647 h 1563328"/>
              <a:gd name="connsiteX5" fmla="*/ 854355 w 2001853"/>
              <a:gd name="connsiteY5" fmla="*/ 114538 h 1563328"/>
              <a:gd name="connsiteX6" fmla="*/ 1079719 w 2001853"/>
              <a:gd name="connsiteY6" fmla="*/ 22908 h 1563328"/>
              <a:gd name="connsiteX7" fmla="*/ 1494155 w 2001853"/>
              <a:gd name="connsiteY7" fmla="*/ 0 h 1563328"/>
              <a:gd name="connsiteX8" fmla="*/ 2001853 w 2001853"/>
              <a:gd name="connsiteY8" fmla="*/ 22909 h 1563328"/>
              <a:gd name="connsiteX9" fmla="*/ 1989845 w 2001853"/>
              <a:gd name="connsiteY9" fmla="*/ 380011 h 1563328"/>
              <a:gd name="connsiteX10" fmla="*/ 1493886 w 2001853"/>
              <a:gd name="connsiteY10" fmla="*/ 402075 h 1563328"/>
              <a:gd name="connsiteX11" fmla="*/ 1210483 w 2001853"/>
              <a:gd name="connsiteY11" fmla="*/ 542050 h 1563328"/>
              <a:gd name="connsiteX12" fmla="*/ 1163114 w 2001853"/>
              <a:gd name="connsiteY12" fmla="*/ 863527 h 1563328"/>
              <a:gd name="connsiteX13" fmla="*/ 1068779 w 2001853"/>
              <a:gd name="connsiteY13" fmla="*/ 1162096 h 1563328"/>
              <a:gd name="connsiteX14" fmla="*/ 891451 w 2001853"/>
              <a:gd name="connsiteY14" fmla="*/ 1319005 h 1563328"/>
              <a:gd name="connsiteX15" fmla="*/ 606176 w 2001853"/>
              <a:gd name="connsiteY15" fmla="*/ 1483572 h 1563328"/>
              <a:gd name="connsiteX16" fmla="*/ 296883 w 2001853"/>
              <a:gd name="connsiteY16" fmla="*/ 1542106 h 1563328"/>
              <a:gd name="connsiteX17" fmla="*/ 0 w 2001853"/>
              <a:gd name="connsiteY17" fmla="*/ 1563328 h 1563328"/>
              <a:gd name="connsiteX18" fmla="*/ 11741 w 2001853"/>
              <a:gd name="connsiteY18" fmla="*/ 1016076 h 156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01853" h="1563328">
                <a:moveTo>
                  <a:pt x="11741" y="1016076"/>
                </a:moveTo>
                <a:lnTo>
                  <a:pt x="308759" y="1016076"/>
                </a:lnTo>
                <a:cubicBezTo>
                  <a:pt x="409699" y="998263"/>
                  <a:pt x="436629" y="993460"/>
                  <a:pt x="535190" y="953326"/>
                </a:cubicBezTo>
                <a:cubicBezTo>
                  <a:pt x="598525" y="880095"/>
                  <a:pt x="606310" y="907876"/>
                  <a:pt x="688768" y="786300"/>
                </a:cubicBezTo>
                <a:cubicBezTo>
                  <a:pt x="712518" y="653692"/>
                  <a:pt x="730332" y="615317"/>
                  <a:pt x="748145" y="488647"/>
                </a:cubicBezTo>
                <a:cubicBezTo>
                  <a:pt x="765958" y="361977"/>
                  <a:pt x="812791" y="171935"/>
                  <a:pt x="854355" y="114538"/>
                </a:cubicBezTo>
                <a:cubicBezTo>
                  <a:pt x="895919" y="57141"/>
                  <a:pt x="994612" y="32804"/>
                  <a:pt x="1079719" y="22908"/>
                </a:cubicBezTo>
                <a:cubicBezTo>
                  <a:pt x="1164826" y="13012"/>
                  <a:pt x="1401132" y="0"/>
                  <a:pt x="1494155" y="0"/>
                </a:cubicBezTo>
                <a:lnTo>
                  <a:pt x="2001853" y="22909"/>
                </a:lnTo>
                <a:lnTo>
                  <a:pt x="1989845" y="380011"/>
                </a:lnTo>
                <a:lnTo>
                  <a:pt x="1493886" y="402075"/>
                </a:lnTo>
                <a:cubicBezTo>
                  <a:pt x="1428572" y="419888"/>
                  <a:pt x="1240171" y="468819"/>
                  <a:pt x="1210483" y="542050"/>
                </a:cubicBezTo>
                <a:cubicBezTo>
                  <a:pt x="1180795" y="615281"/>
                  <a:pt x="1174989" y="754670"/>
                  <a:pt x="1163114" y="863527"/>
                </a:cubicBezTo>
                <a:cubicBezTo>
                  <a:pt x="1151239" y="972384"/>
                  <a:pt x="1092530" y="1076990"/>
                  <a:pt x="1068779" y="1162096"/>
                </a:cubicBezTo>
                <a:cubicBezTo>
                  <a:pt x="1045028" y="1247202"/>
                  <a:pt x="960724" y="1263587"/>
                  <a:pt x="891451" y="1319005"/>
                </a:cubicBezTo>
                <a:cubicBezTo>
                  <a:pt x="822178" y="1374423"/>
                  <a:pt x="717012" y="1451905"/>
                  <a:pt x="606176" y="1483572"/>
                </a:cubicBezTo>
                <a:cubicBezTo>
                  <a:pt x="495340" y="1515239"/>
                  <a:pt x="417482" y="1503071"/>
                  <a:pt x="296883" y="1542106"/>
                </a:cubicBezTo>
                <a:lnTo>
                  <a:pt x="0" y="1563328"/>
                </a:lnTo>
                <a:lnTo>
                  <a:pt x="11741" y="1016076"/>
                </a:lnTo>
                <a:close/>
              </a:path>
            </a:pathLst>
          </a:custGeom>
          <a:solidFill>
            <a:srgbClr val="00B050">
              <a:alpha val="4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81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500" smtClean="0">
              <a:solidFill>
                <a:srgbClr val="003399"/>
              </a:solidFill>
              <a:latin typeface="Times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15000" y="3726703"/>
            <a:ext cx="1722882" cy="1582674"/>
            <a:chOff x="5715000" y="3726703"/>
            <a:chExt cx="1722882" cy="1582674"/>
          </a:xfrm>
          <a:solidFill>
            <a:schemeClr val="bg2"/>
          </a:solidFill>
        </p:grpSpPr>
        <p:sp>
          <p:nvSpPr>
            <p:cNvPr id="83" name="Oval 82"/>
            <p:cNvSpPr>
              <a:spLocks noChangeAspect="1"/>
            </p:cNvSpPr>
            <p:nvPr/>
          </p:nvSpPr>
          <p:spPr bwMode="auto">
            <a:xfrm>
              <a:off x="5715000" y="4686823"/>
              <a:ext cx="198120" cy="198120"/>
            </a:xfrm>
            <a:prstGeom prst="ellipse">
              <a:avLst/>
            </a:prstGeom>
            <a:grpFill/>
            <a:ln w="539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FF"/>
                </a:solidFill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 bwMode="auto">
            <a:xfrm>
              <a:off x="6272784" y="4729495"/>
              <a:ext cx="198120" cy="198120"/>
            </a:xfrm>
            <a:prstGeom prst="ellipse">
              <a:avLst/>
            </a:prstGeom>
            <a:grpFill/>
            <a:ln w="539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FF"/>
                </a:solidFill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 bwMode="auto">
            <a:xfrm>
              <a:off x="6553200" y="3769375"/>
              <a:ext cx="198120" cy="198120"/>
            </a:xfrm>
            <a:prstGeom prst="ellipse">
              <a:avLst/>
            </a:prstGeom>
            <a:grpFill/>
            <a:ln w="539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FF"/>
                </a:solidFill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 bwMode="auto">
            <a:xfrm>
              <a:off x="6839712" y="3967495"/>
              <a:ext cx="198120" cy="198120"/>
            </a:xfrm>
            <a:prstGeom prst="ellipse">
              <a:avLst/>
            </a:prstGeom>
            <a:grpFill/>
            <a:ln w="539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FF"/>
                </a:solidFill>
              </a:endParaRPr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 bwMode="auto">
            <a:xfrm>
              <a:off x="7068312" y="3726703"/>
              <a:ext cx="198120" cy="198120"/>
            </a:xfrm>
            <a:prstGeom prst="ellipse">
              <a:avLst/>
            </a:prstGeom>
            <a:grpFill/>
            <a:ln w="539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FF"/>
                </a:solidFill>
              </a:endParaRPr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 bwMode="auto">
            <a:xfrm>
              <a:off x="7269480" y="5140975"/>
              <a:ext cx="168402" cy="168402"/>
            </a:xfrm>
            <a:prstGeom prst="ellipse">
              <a:avLst/>
            </a:prstGeom>
            <a:grpFill/>
            <a:ln w="539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FF"/>
                </a:solidFill>
              </a:endParaRPr>
            </a:p>
          </p:txBody>
        </p:sp>
      </p:grpSp>
      <p:cxnSp>
        <p:nvCxnSpPr>
          <p:cNvPr id="6" name="Straight Arrow Connector 5"/>
          <p:cNvCxnSpPr/>
          <p:nvPr/>
        </p:nvCxnSpPr>
        <p:spPr bwMode="auto">
          <a:xfrm flipV="1">
            <a:off x="6583680" y="3246120"/>
            <a:ext cx="0" cy="2011680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chemeClr val="bg2">
                <a:alpha val="65000"/>
              </a:schemeClr>
            </a:solidFill>
            <a:prstDash val="sysDot"/>
            <a:round/>
            <a:headEnd type="none" w="med" len="med"/>
            <a:tailEnd type="none"/>
          </a:ln>
          <a:effectLst>
            <a:outerShdw blurRad="165100" dir="2700000" algn="ctr" rotWithShape="0">
              <a:schemeClr val="bg2"/>
            </a:outerShdw>
          </a:effectLst>
          <a:extLst/>
        </p:spPr>
      </p:cxnSp>
      <p:grpSp>
        <p:nvGrpSpPr>
          <p:cNvPr id="3" name="Group 2"/>
          <p:cNvGrpSpPr/>
          <p:nvPr/>
        </p:nvGrpSpPr>
        <p:grpSpPr>
          <a:xfrm>
            <a:off x="2508541" y="2594409"/>
            <a:ext cx="2292059" cy="2282391"/>
            <a:chOff x="2508541" y="2594409"/>
            <a:chExt cx="2292059" cy="2282391"/>
          </a:xfrm>
        </p:grpSpPr>
        <p:grpSp>
          <p:nvGrpSpPr>
            <p:cNvPr id="74" name="Group 73"/>
            <p:cNvGrpSpPr/>
            <p:nvPr/>
          </p:nvGrpSpPr>
          <p:grpSpPr>
            <a:xfrm>
              <a:off x="2508541" y="2594409"/>
              <a:ext cx="2292059" cy="2282391"/>
              <a:chOff x="6394741" y="1752600"/>
              <a:chExt cx="2292059" cy="2282391"/>
            </a:xfrm>
          </p:grpSpPr>
          <p:sp>
            <p:nvSpPr>
              <p:cNvPr id="75" name="Rectangle 74"/>
              <p:cNvSpPr/>
              <p:nvPr/>
            </p:nvSpPr>
            <p:spPr bwMode="auto">
              <a:xfrm>
                <a:off x="6394741" y="1752600"/>
                <a:ext cx="2292059" cy="2282391"/>
              </a:xfrm>
              <a:prstGeom prst="rect">
                <a:avLst/>
              </a:prstGeom>
              <a:solidFill>
                <a:schemeClr val="tx1"/>
              </a:solidFill>
              <a:ln w="444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3175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US" sz="1000" b="1" smtClean="0">
                  <a:solidFill>
                    <a:srgbClr val="990000"/>
                  </a:solidFill>
                  <a:latin typeface="Times New Roman" pitchFamily="18" charset="0"/>
                </a:endParaRPr>
              </a:p>
            </p:txBody>
          </p:sp>
          <p:graphicFrame>
            <p:nvGraphicFramePr>
              <p:cNvPr id="76" name="Object 2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61869255"/>
                  </p:ext>
                </p:extLst>
              </p:nvPr>
            </p:nvGraphicFramePr>
            <p:xfrm>
              <a:off x="6531089" y="1828427"/>
              <a:ext cx="2070202" cy="21291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1659" name="SPW 7.0 Graph" r:id="rId13" imgW="4140403" imgH="4258361" progId="SigmaPlotGraphicObject.5">
                      <p:embed/>
                    </p:oleObj>
                  </mc:Choice>
                  <mc:Fallback>
                    <p:oleObj name="SPW 7.0 Graph" r:id="rId13" imgW="4140403" imgH="4258361" progId="SigmaPlotGraphicObject.5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31089" y="1828427"/>
                            <a:ext cx="2070202" cy="2129181"/>
                          </a:xfrm>
                          <a:prstGeom prst="rect">
                            <a:avLst/>
                          </a:prstGeom>
                          <a:noFill/>
                          <a:ln w="50800"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7" name="Text Box 12"/>
              <p:cNvSpPr txBox="1">
                <a:spLocks noChangeAspect="1" noChangeArrowheads="1"/>
              </p:cNvSpPr>
              <p:nvPr/>
            </p:nvSpPr>
            <p:spPr bwMode="auto">
              <a:xfrm>
                <a:off x="6859856" y="2590800"/>
                <a:ext cx="760144" cy="276999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algn="ctr" eaLnBrk="0" hangingPunct="0">
                  <a:defRPr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algn="ctr" eaLnBrk="0" hangingPunct="0">
                  <a:defRPr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algn="ctr" eaLnBrk="0" hangingPunct="0">
                  <a:defRPr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algn="ctr" eaLnBrk="0" hangingPunct="0">
                  <a:defRPr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200" b="1" dirty="0" smtClean="0">
                    <a:solidFill>
                      <a:srgbClr val="C00000"/>
                    </a:solidFill>
                    <a:cs typeface="Arial" pitchFamily="34" charset="0"/>
                  </a:rPr>
                  <a:t>Outflow</a:t>
                </a:r>
              </a:p>
            </p:txBody>
          </p:sp>
          <p:cxnSp>
            <p:nvCxnSpPr>
              <p:cNvPr id="78" name="Straight Arrow Connector 77"/>
              <p:cNvCxnSpPr>
                <a:cxnSpLocks noChangeAspect="1"/>
              </p:cNvCxnSpPr>
              <p:nvPr/>
            </p:nvCxnSpPr>
            <p:spPr bwMode="auto">
              <a:xfrm>
                <a:off x="7268107" y="2867799"/>
                <a:ext cx="164095" cy="281119"/>
              </a:xfrm>
              <a:prstGeom prst="straightConnector1">
                <a:avLst/>
              </a:prstGeom>
              <a:solidFill>
                <a:schemeClr val="tx1"/>
              </a:solidFill>
              <a:ln w="317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9" name="Text Box 12"/>
              <p:cNvSpPr txBox="1">
                <a:spLocks noChangeAspect="1" noChangeArrowheads="1"/>
              </p:cNvSpPr>
              <p:nvPr/>
            </p:nvSpPr>
            <p:spPr bwMode="auto">
              <a:xfrm>
                <a:off x="7639603" y="2057400"/>
                <a:ext cx="894797" cy="461665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algn="ctr" eaLnBrk="0" hangingPunct="0">
                  <a:defRPr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algn="ctr" eaLnBrk="0" hangingPunct="0">
                  <a:defRPr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algn="ctr" eaLnBrk="0" hangingPunct="0">
                  <a:defRPr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algn="ctr" eaLnBrk="0" hangingPunct="0">
                  <a:defRPr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200" b="1" dirty="0" smtClean="0">
                    <a:solidFill>
                      <a:srgbClr val="0000FF">
                        <a:lumMod val="50000"/>
                      </a:srgbClr>
                    </a:solidFill>
                    <a:cs typeface="Arial" pitchFamily="34" charset="0"/>
                  </a:rPr>
                  <a:t>Star </a:t>
                </a:r>
              </a:p>
              <a:p>
                <a:pPr eaLnBrk="1" hangingPunct="1"/>
                <a:r>
                  <a:rPr lang="en-US" sz="1200" b="1" dirty="0" smtClean="0">
                    <a:solidFill>
                      <a:srgbClr val="0000FF">
                        <a:lumMod val="50000"/>
                      </a:srgbClr>
                    </a:solidFill>
                    <a:cs typeface="Arial" pitchFamily="34" charset="0"/>
                  </a:rPr>
                  <a:t>formation</a:t>
                </a:r>
              </a:p>
            </p:txBody>
          </p:sp>
          <p:cxnSp>
            <p:nvCxnSpPr>
              <p:cNvPr id="80" name="Straight Arrow Connector 79"/>
              <p:cNvCxnSpPr>
                <a:cxnSpLocks noChangeAspect="1"/>
              </p:cNvCxnSpPr>
              <p:nvPr/>
            </p:nvCxnSpPr>
            <p:spPr bwMode="auto">
              <a:xfrm flipH="1">
                <a:off x="7772396" y="2514588"/>
                <a:ext cx="270776" cy="146891"/>
              </a:xfrm>
              <a:prstGeom prst="straightConnector1">
                <a:avLst/>
              </a:prstGeom>
              <a:solidFill>
                <a:schemeClr val="tx1"/>
              </a:solidFill>
              <a:ln w="317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2" name="Freeform 41"/>
            <p:cNvSpPr/>
            <p:nvPr/>
          </p:nvSpPr>
          <p:spPr bwMode="auto">
            <a:xfrm>
              <a:off x="3218688" y="3803904"/>
              <a:ext cx="1230284" cy="445484"/>
            </a:xfrm>
            <a:custGeom>
              <a:avLst/>
              <a:gdLst>
                <a:gd name="connsiteX0" fmla="*/ 0 w 1757548"/>
                <a:gd name="connsiteY0" fmla="*/ 599704 h 611580"/>
                <a:gd name="connsiteX1" fmla="*/ 118753 w 1757548"/>
                <a:gd name="connsiteY1" fmla="*/ 599704 h 611580"/>
                <a:gd name="connsiteX2" fmla="*/ 201880 w 1757548"/>
                <a:gd name="connsiteY2" fmla="*/ 581891 h 611580"/>
                <a:gd name="connsiteX3" fmla="*/ 332509 w 1757548"/>
                <a:gd name="connsiteY3" fmla="*/ 534390 h 611580"/>
                <a:gd name="connsiteX4" fmla="*/ 433449 w 1757548"/>
                <a:gd name="connsiteY4" fmla="*/ 415637 h 611580"/>
                <a:gd name="connsiteX5" fmla="*/ 486888 w 1757548"/>
                <a:gd name="connsiteY5" fmla="*/ 320634 h 611580"/>
                <a:gd name="connsiteX6" fmla="*/ 534389 w 1757548"/>
                <a:gd name="connsiteY6" fmla="*/ 219694 h 611580"/>
                <a:gd name="connsiteX7" fmla="*/ 564078 w 1757548"/>
                <a:gd name="connsiteY7" fmla="*/ 154380 h 611580"/>
                <a:gd name="connsiteX8" fmla="*/ 599704 w 1757548"/>
                <a:gd name="connsiteY8" fmla="*/ 95003 h 611580"/>
                <a:gd name="connsiteX9" fmla="*/ 641267 w 1757548"/>
                <a:gd name="connsiteY9" fmla="*/ 41564 h 611580"/>
                <a:gd name="connsiteX10" fmla="*/ 641267 w 1757548"/>
                <a:gd name="connsiteY10" fmla="*/ 41564 h 611580"/>
                <a:gd name="connsiteX11" fmla="*/ 712519 w 1757548"/>
                <a:gd name="connsiteY11" fmla="*/ 0 h 611580"/>
                <a:gd name="connsiteX12" fmla="*/ 765958 w 1757548"/>
                <a:gd name="connsiteY12" fmla="*/ 35626 h 611580"/>
                <a:gd name="connsiteX13" fmla="*/ 825335 w 1757548"/>
                <a:gd name="connsiteY13" fmla="*/ 130629 h 611580"/>
                <a:gd name="connsiteX14" fmla="*/ 878774 w 1757548"/>
                <a:gd name="connsiteY14" fmla="*/ 249382 h 611580"/>
                <a:gd name="connsiteX15" fmla="*/ 938150 w 1757548"/>
                <a:gd name="connsiteY15" fmla="*/ 326572 h 611580"/>
                <a:gd name="connsiteX16" fmla="*/ 1009402 w 1757548"/>
                <a:gd name="connsiteY16" fmla="*/ 427512 h 611580"/>
                <a:gd name="connsiteX17" fmla="*/ 1033153 w 1757548"/>
                <a:gd name="connsiteY17" fmla="*/ 457200 h 611580"/>
                <a:gd name="connsiteX18" fmla="*/ 1080654 w 1757548"/>
                <a:gd name="connsiteY18" fmla="*/ 469076 h 611580"/>
                <a:gd name="connsiteX19" fmla="*/ 1122218 w 1757548"/>
                <a:gd name="connsiteY19" fmla="*/ 469076 h 611580"/>
                <a:gd name="connsiteX20" fmla="*/ 1122218 w 1757548"/>
                <a:gd name="connsiteY20" fmla="*/ 469076 h 611580"/>
                <a:gd name="connsiteX21" fmla="*/ 1205345 w 1757548"/>
                <a:gd name="connsiteY21" fmla="*/ 475013 h 611580"/>
                <a:gd name="connsiteX22" fmla="*/ 1264722 w 1757548"/>
                <a:gd name="connsiteY22" fmla="*/ 504702 h 611580"/>
                <a:gd name="connsiteX23" fmla="*/ 1353787 w 1757548"/>
                <a:gd name="connsiteY23" fmla="*/ 540328 h 611580"/>
                <a:gd name="connsiteX24" fmla="*/ 1436914 w 1757548"/>
                <a:gd name="connsiteY24" fmla="*/ 575954 h 611580"/>
                <a:gd name="connsiteX25" fmla="*/ 1520041 w 1757548"/>
                <a:gd name="connsiteY25" fmla="*/ 587829 h 611580"/>
                <a:gd name="connsiteX26" fmla="*/ 1591293 w 1757548"/>
                <a:gd name="connsiteY26" fmla="*/ 605642 h 611580"/>
                <a:gd name="connsiteX27" fmla="*/ 1656607 w 1757548"/>
                <a:gd name="connsiteY27" fmla="*/ 605642 h 611580"/>
                <a:gd name="connsiteX28" fmla="*/ 1757548 w 1757548"/>
                <a:gd name="connsiteY28" fmla="*/ 611580 h 611580"/>
                <a:gd name="connsiteX29" fmla="*/ 0 w 1757548"/>
                <a:gd name="connsiteY29" fmla="*/ 599704 h 61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57548" h="611580">
                  <a:moveTo>
                    <a:pt x="0" y="599704"/>
                  </a:moveTo>
                  <a:lnTo>
                    <a:pt x="118753" y="599704"/>
                  </a:lnTo>
                  <a:lnTo>
                    <a:pt x="201880" y="581891"/>
                  </a:lnTo>
                  <a:lnTo>
                    <a:pt x="332509" y="534390"/>
                  </a:lnTo>
                  <a:lnTo>
                    <a:pt x="433449" y="415637"/>
                  </a:lnTo>
                  <a:lnTo>
                    <a:pt x="486888" y="320634"/>
                  </a:lnTo>
                  <a:lnTo>
                    <a:pt x="534389" y="219694"/>
                  </a:lnTo>
                  <a:lnTo>
                    <a:pt x="564078" y="154380"/>
                  </a:lnTo>
                  <a:lnTo>
                    <a:pt x="599704" y="95003"/>
                  </a:lnTo>
                  <a:lnTo>
                    <a:pt x="641267" y="41564"/>
                  </a:lnTo>
                  <a:lnTo>
                    <a:pt x="641267" y="41564"/>
                  </a:lnTo>
                  <a:lnTo>
                    <a:pt x="712519" y="0"/>
                  </a:lnTo>
                  <a:lnTo>
                    <a:pt x="765958" y="35626"/>
                  </a:lnTo>
                  <a:lnTo>
                    <a:pt x="825335" y="130629"/>
                  </a:lnTo>
                  <a:lnTo>
                    <a:pt x="878774" y="249382"/>
                  </a:lnTo>
                  <a:lnTo>
                    <a:pt x="938150" y="326572"/>
                  </a:lnTo>
                  <a:lnTo>
                    <a:pt x="1009402" y="427512"/>
                  </a:lnTo>
                  <a:lnTo>
                    <a:pt x="1033153" y="457200"/>
                  </a:lnTo>
                  <a:lnTo>
                    <a:pt x="1080654" y="469076"/>
                  </a:lnTo>
                  <a:lnTo>
                    <a:pt x="1122218" y="469076"/>
                  </a:lnTo>
                  <a:lnTo>
                    <a:pt x="1122218" y="469076"/>
                  </a:lnTo>
                  <a:lnTo>
                    <a:pt x="1205345" y="475013"/>
                  </a:lnTo>
                  <a:lnTo>
                    <a:pt x="1264722" y="504702"/>
                  </a:lnTo>
                  <a:lnTo>
                    <a:pt x="1353787" y="540328"/>
                  </a:lnTo>
                  <a:lnTo>
                    <a:pt x="1436914" y="575954"/>
                  </a:lnTo>
                  <a:lnTo>
                    <a:pt x="1520041" y="587829"/>
                  </a:lnTo>
                  <a:lnTo>
                    <a:pt x="1591293" y="605642"/>
                  </a:lnTo>
                  <a:lnTo>
                    <a:pt x="1656607" y="605642"/>
                  </a:lnTo>
                  <a:lnTo>
                    <a:pt x="1757548" y="611580"/>
                  </a:lnTo>
                  <a:lnTo>
                    <a:pt x="0" y="599704"/>
                  </a:lnTo>
                  <a:close/>
                </a:path>
              </a:pathLst>
            </a:custGeom>
            <a:solidFill>
              <a:srgbClr val="FFC000">
                <a:alpha val="5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10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79557" y="4554379"/>
            <a:ext cx="1102443" cy="238527"/>
            <a:chOff x="7279557" y="4554379"/>
            <a:chExt cx="1102443" cy="238527"/>
          </a:xfrm>
        </p:grpSpPr>
        <p:sp>
          <p:nvSpPr>
            <p:cNvPr id="2" name="Rectangle 1"/>
            <p:cNvSpPr/>
            <p:nvPr/>
          </p:nvSpPr>
          <p:spPr bwMode="auto">
            <a:xfrm>
              <a:off x="7279557" y="4605062"/>
              <a:ext cx="137160" cy="137160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1000" b="1" smtClean="0">
                <a:solidFill>
                  <a:srgbClr val="990000"/>
                </a:solidFill>
                <a:latin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55757" y="4554379"/>
              <a:ext cx="1026243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5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Stacked pixels</a:t>
              </a:r>
              <a:endParaRPr lang="en-US" sz="95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64735" r="14524" b="24397"/>
          <a:stretch/>
        </p:blipFill>
        <p:spPr>
          <a:xfrm>
            <a:off x="7620000" y="152400"/>
            <a:ext cx="1371600" cy="501805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76200" y="147935"/>
            <a:ext cx="1526380" cy="461665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>
            <a:solidFill>
              <a:srgbClr val="1F497D">
                <a:lumMod val="75000"/>
              </a:srgb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lgerian" panose="04020705040A02060702" pitchFamily="82" charset="0"/>
                <a:cs typeface="Calibri" pitchFamily="34" charset="0"/>
              </a:rPr>
              <a:t>KMOS-3D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08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2" grpId="0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5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latin typeface="Garamond" pitchFamily="18" charset="0"/>
              </a:rPr>
              <a:t>Stellar feedback: mass loading</a:t>
            </a:r>
            <a:endParaRPr lang="en-US" sz="3600" b="1" dirty="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20166" name="Text Box 6"/>
          <p:cNvSpPr txBox="1">
            <a:spLocks noChangeArrowheads="1"/>
          </p:cNvSpPr>
          <p:nvPr/>
        </p:nvSpPr>
        <p:spPr bwMode="auto">
          <a:xfrm>
            <a:off x="681577" y="6248400"/>
            <a:ext cx="473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/>
              </a:rPr>
              <a:t>22 AO SINS/ZC SFGs: Newman et al. 2012b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06927" y="1087745"/>
            <a:ext cx="4703349" cy="5550599"/>
            <a:chOff x="1545051" y="135857"/>
            <a:chExt cx="6055197" cy="6633942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67238999"/>
                </p:ext>
              </p:extLst>
            </p:nvPr>
          </p:nvGraphicFramePr>
          <p:xfrm>
            <a:off x="1545051" y="4771080"/>
            <a:ext cx="2930997" cy="19937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066" name="SPW 7.0 Graph" r:id="rId3" imgW="6666840" imgH="4536000" progId="SigmaPlotGraphicObject.5">
                    <p:embed/>
                  </p:oleObj>
                </mc:Choice>
                <mc:Fallback>
                  <p:oleObj name="SPW 7.0 Graph" r:id="rId3" imgW="6666840" imgH="4536000" progId="SigmaPlotGraphicObject.5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545051" y="4771080"/>
                          <a:ext cx="2930997" cy="19937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2320139"/>
                </p:ext>
              </p:extLst>
            </p:nvPr>
          </p:nvGraphicFramePr>
          <p:xfrm>
            <a:off x="4661985" y="4771080"/>
            <a:ext cx="2938263" cy="19987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067" name="SPW 7.0 Graph" r:id="rId5" imgW="6666840" imgH="4536000" progId="SigmaPlotGraphicObject.5">
                    <p:embed/>
                  </p:oleObj>
                </mc:Choice>
                <mc:Fallback>
                  <p:oleObj name="SPW 7.0 Graph" r:id="rId5" imgW="6666840" imgH="4536000" progId="SigmaPlotGraphicObject.5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661985" y="4771080"/>
                          <a:ext cx="2938263" cy="19987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15"/>
            <p:cNvGrpSpPr/>
            <p:nvPr/>
          </p:nvGrpSpPr>
          <p:grpSpPr>
            <a:xfrm>
              <a:off x="1720496" y="135857"/>
              <a:ext cx="5747104" cy="4728476"/>
              <a:chOff x="1720496" y="135857"/>
              <a:chExt cx="5747104" cy="4728476"/>
            </a:xfrm>
          </p:grpSpPr>
          <p:pic>
            <p:nvPicPr>
              <p:cNvPr id="17" name="Picture 14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0496" y="135857"/>
                <a:ext cx="5747104" cy="4728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Oval 17"/>
              <p:cNvSpPr>
                <a:spLocks noChangeAspect="1"/>
              </p:cNvSpPr>
              <p:nvPr/>
            </p:nvSpPr>
            <p:spPr bwMode="auto">
              <a:xfrm>
                <a:off x="3531405" y="2523624"/>
                <a:ext cx="194580" cy="194580"/>
              </a:xfrm>
              <a:prstGeom prst="ellipse">
                <a:avLst/>
              </a:prstGeom>
              <a:solidFill>
                <a:schemeClr val="tx1">
                  <a:alpha val="63000"/>
                </a:schemeClr>
              </a:solidFill>
              <a:ln w="222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2700">
                  <a:schemeClr val="bg2">
                    <a:lumMod val="60000"/>
                    <a:lumOff val="40000"/>
                    <a:alpha val="94000"/>
                  </a:schemeClr>
                </a:glow>
                <a:softEdge rad="2540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US" sz="1400" smtClean="0">
                  <a:solidFill>
                    <a:srgbClr val="FFFF00"/>
                  </a:solidFill>
                  <a:latin typeface="Arial"/>
                </a:endParaRPr>
              </a:p>
            </p:txBody>
          </p:sp>
          <p:sp>
            <p:nvSpPr>
              <p:cNvPr id="19" name="Oval 18"/>
              <p:cNvSpPr>
                <a:spLocks noChangeAspect="1"/>
              </p:cNvSpPr>
              <p:nvPr/>
            </p:nvSpPr>
            <p:spPr bwMode="auto">
              <a:xfrm>
                <a:off x="5018597" y="1102132"/>
                <a:ext cx="194580" cy="194580"/>
              </a:xfrm>
              <a:prstGeom prst="ellipse">
                <a:avLst/>
              </a:prstGeom>
              <a:solidFill>
                <a:srgbClr val="0033CC">
                  <a:alpha val="62745"/>
                </a:srgbClr>
              </a:solidFill>
              <a:ln w="222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chemeClr val="bg2">
                    <a:lumMod val="60000"/>
                    <a:lumOff val="40000"/>
                    <a:alpha val="90000"/>
                  </a:schemeClr>
                </a:glow>
                <a:softEdge rad="3810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US" sz="1400" smtClean="0">
                  <a:solidFill>
                    <a:srgbClr val="FFFF00"/>
                  </a:solidFill>
                  <a:latin typeface="Arial"/>
                </a:endParaRPr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 bwMode="auto">
              <a:xfrm>
                <a:off x="4410075" y="1419225"/>
                <a:ext cx="194580" cy="194580"/>
              </a:xfrm>
              <a:prstGeom prst="ellipse">
                <a:avLst/>
              </a:prstGeom>
              <a:solidFill>
                <a:srgbClr val="0033CC">
                  <a:alpha val="62745"/>
                </a:srgbClr>
              </a:solidFill>
              <a:ln w="222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chemeClr val="bg2">
                    <a:lumMod val="60000"/>
                    <a:lumOff val="40000"/>
                    <a:alpha val="90000"/>
                  </a:schemeClr>
                </a:glow>
                <a:softEdge rad="3810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US" sz="1400" smtClean="0">
                  <a:solidFill>
                    <a:srgbClr val="FFFF00"/>
                  </a:solidFill>
                  <a:latin typeface="Arial"/>
                </a:endParaRPr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 bwMode="auto">
              <a:xfrm>
                <a:off x="3654330" y="2334892"/>
                <a:ext cx="194580" cy="194580"/>
              </a:xfrm>
              <a:prstGeom prst="ellipse">
                <a:avLst/>
              </a:prstGeom>
              <a:solidFill>
                <a:srgbClr val="0033CC">
                  <a:alpha val="62745"/>
                </a:srgbClr>
              </a:solidFill>
              <a:ln w="222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chemeClr val="bg2">
                    <a:lumMod val="60000"/>
                    <a:lumOff val="40000"/>
                    <a:alpha val="90000"/>
                  </a:schemeClr>
                </a:glow>
                <a:softEdge rad="3810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US" sz="1400" smtClean="0">
                  <a:solidFill>
                    <a:srgbClr val="FFFF00"/>
                  </a:solidFill>
                  <a:latin typeface="Arial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4544880" y="1462042"/>
                <a:ext cx="194580" cy="194580"/>
              </a:xfrm>
              <a:prstGeom prst="rect">
                <a:avLst/>
              </a:prstGeom>
              <a:solidFill>
                <a:srgbClr val="FF0000"/>
              </a:solidFill>
              <a:ln w="222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chemeClr val="accent1">
                    <a:alpha val="40000"/>
                  </a:schemeClr>
                </a:glow>
                <a:softEdge rad="5080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US" sz="1400" smtClean="0">
                  <a:solidFill>
                    <a:srgbClr val="FFFF00"/>
                  </a:solidFill>
                  <a:latin typeface="Arial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4007067" y="1219200"/>
                <a:ext cx="194580" cy="194580"/>
              </a:xfrm>
              <a:prstGeom prst="rect">
                <a:avLst/>
              </a:prstGeom>
              <a:solidFill>
                <a:srgbClr val="FF0000"/>
              </a:solidFill>
              <a:ln w="222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chemeClr val="accent1">
                    <a:alpha val="40000"/>
                  </a:schemeClr>
                </a:glow>
                <a:softEdge rad="5080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US" sz="1400" smtClean="0">
                  <a:solidFill>
                    <a:srgbClr val="FFFF00"/>
                  </a:solidFill>
                  <a:latin typeface="Arial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3457575" y="2847975"/>
                <a:ext cx="194580" cy="194580"/>
              </a:xfrm>
              <a:prstGeom prst="rect">
                <a:avLst/>
              </a:prstGeom>
              <a:solidFill>
                <a:srgbClr val="FF0000"/>
              </a:solidFill>
              <a:ln w="222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chemeClr val="accent1">
                    <a:alpha val="40000"/>
                  </a:schemeClr>
                </a:glow>
                <a:softEdge rad="5080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US" sz="1400" smtClean="0">
                  <a:solidFill>
                    <a:srgbClr val="FFFF00"/>
                  </a:solidFill>
                  <a:latin typeface="Arial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4396860" y="3297053"/>
                <a:ext cx="194580" cy="194580"/>
              </a:xfrm>
              <a:prstGeom prst="rect">
                <a:avLst/>
              </a:prstGeom>
              <a:solidFill>
                <a:srgbClr val="FF0000"/>
              </a:solidFill>
              <a:ln w="222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chemeClr val="accent1">
                    <a:alpha val="40000"/>
                  </a:schemeClr>
                </a:glow>
                <a:softEdge rad="5080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US" sz="1400" smtClean="0">
                  <a:solidFill>
                    <a:srgbClr val="FFFF00"/>
                  </a:solidFill>
                  <a:latin typeface="Arial"/>
                </a:endParaRPr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 bwMode="auto">
              <a:xfrm>
                <a:off x="4387335" y="3159623"/>
                <a:ext cx="194580" cy="194580"/>
              </a:xfrm>
              <a:prstGeom prst="ellipse">
                <a:avLst/>
              </a:prstGeom>
              <a:solidFill>
                <a:srgbClr val="0033CC">
                  <a:alpha val="62745"/>
                </a:srgbClr>
              </a:solidFill>
              <a:ln w="222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chemeClr val="bg2">
                    <a:lumMod val="60000"/>
                    <a:lumOff val="40000"/>
                    <a:alpha val="90000"/>
                  </a:schemeClr>
                </a:glow>
                <a:softEdge rad="3810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US" sz="1400" smtClean="0">
                  <a:solidFill>
                    <a:srgbClr val="FFFF00"/>
                  </a:solidFill>
                  <a:latin typeface="Arial"/>
                </a:endParaRPr>
              </a:p>
            </p:txBody>
          </p:sp>
          <p:sp>
            <p:nvSpPr>
              <p:cNvPr id="27" name="Oval 26"/>
              <p:cNvSpPr>
                <a:spLocks noChangeAspect="1"/>
              </p:cNvSpPr>
              <p:nvPr/>
            </p:nvSpPr>
            <p:spPr bwMode="auto">
              <a:xfrm>
                <a:off x="4402078" y="3460619"/>
                <a:ext cx="194580" cy="194580"/>
              </a:xfrm>
              <a:prstGeom prst="ellipse">
                <a:avLst/>
              </a:prstGeom>
              <a:solidFill>
                <a:schemeClr val="tx1">
                  <a:alpha val="63000"/>
                </a:schemeClr>
              </a:solidFill>
              <a:ln w="222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2700">
                  <a:schemeClr val="bg2">
                    <a:lumMod val="60000"/>
                    <a:lumOff val="40000"/>
                    <a:alpha val="94000"/>
                  </a:schemeClr>
                </a:glow>
                <a:softEdge rad="2540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US" sz="1400" smtClean="0">
                  <a:solidFill>
                    <a:srgbClr val="FFFF00"/>
                  </a:solidFill>
                  <a:latin typeface="Arial"/>
                </a:endParaRPr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 bwMode="auto">
              <a:xfrm>
                <a:off x="4245974" y="1304925"/>
                <a:ext cx="194580" cy="194580"/>
              </a:xfrm>
              <a:prstGeom prst="ellipse">
                <a:avLst/>
              </a:prstGeom>
              <a:solidFill>
                <a:schemeClr val="tx1">
                  <a:alpha val="63000"/>
                </a:schemeClr>
              </a:solidFill>
              <a:ln w="222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2700">
                  <a:schemeClr val="bg2">
                    <a:lumMod val="60000"/>
                    <a:lumOff val="40000"/>
                    <a:alpha val="94000"/>
                  </a:schemeClr>
                </a:glow>
                <a:softEdge rad="2540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US" sz="1400" smtClean="0">
                  <a:solidFill>
                    <a:srgbClr val="FFFF00"/>
                  </a:solidFill>
                  <a:latin typeface="Arial"/>
                </a:endParaRPr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 bwMode="auto">
              <a:xfrm>
                <a:off x="4921307" y="1207635"/>
                <a:ext cx="194580" cy="194580"/>
              </a:xfrm>
              <a:prstGeom prst="ellipse">
                <a:avLst/>
              </a:prstGeom>
              <a:solidFill>
                <a:schemeClr val="tx1">
                  <a:alpha val="63000"/>
                </a:schemeClr>
              </a:solidFill>
              <a:ln w="222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2700">
                  <a:schemeClr val="bg2">
                    <a:lumMod val="60000"/>
                    <a:lumOff val="40000"/>
                    <a:alpha val="94000"/>
                  </a:schemeClr>
                </a:glow>
                <a:softEdge rad="2540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US" sz="1400" smtClean="0">
                  <a:solidFill>
                    <a:srgbClr val="FFFF00"/>
                  </a:solidFill>
                  <a:latin typeface="Arial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5521570" y="5612249"/>
            <a:ext cx="35462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Calisto MT" panose="02040603050505030304" pitchFamily="18" charset="0"/>
              </a:rPr>
              <a:t>Newman et al. 2012, Chen et al. 2012, Heckman 2003, Shetty &amp; E. </a:t>
            </a:r>
            <a:r>
              <a:rPr lang="en-US" sz="1400" dirty="0" err="1" smtClean="0">
                <a:solidFill>
                  <a:srgbClr val="000000"/>
                </a:solidFill>
                <a:latin typeface="Calisto MT" panose="02040603050505030304" pitchFamily="18" charset="0"/>
              </a:rPr>
              <a:t>Ostriker</a:t>
            </a:r>
            <a:r>
              <a:rPr lang="en-US" sz="1400" dirty="0" smtClean="0">
                <a:solidFill>
                  <a:srgbClr val="000000"/>
                </a:solidFill>
                <a:latin typeface="Calisto MT" panose="02040603050505030304" pitchFamily="18" charset="0"/>
              </a:rPr>
              <a:t> 2012</a:t>
            </a:r>
          </a:p>
          <a:p>
            <a:pPr algn="l"/>
            <a:r>
              <a:rPr lang="en-US" sz="1400" dirty="0" err="1" smtClean="0">
                <a:solidFill>
                  <a:srgbClr val="000000"/>
                </a:solidFill>
                <a:latin typeface="Calisto MT" panose="02040603050505030304" pitchFamily="18" charset="0"/>
              </a:rPr>
              <a:t>Behroozi</a:t>
            </a:r>
            <a:r>
              <a:rPr lang="en-US" sz="1400" dirty="0" smtClean="0">
                <a:solidFill>
                  <a:srgbClr val="000000"/>
                </a:solidFill>
                <a:latin typeface="Calisto MT" panose="02040603050505030304" pitchFamily="18" charset="0"/>
              </a:rPr>
              <a:t> et al. 2012, 2013, </a:t>
            </a:r>
            <a:r>
              <a:rPr lang="en-US" sz="1400" dirty="0" err="1" smtClean="0">
                <a:solidFill>
                  <a:srgbClr val="000000"/>
                </a:solidFill>
                <a:latin typeface="Calisto MT" panose="02040603050505030304" pitchFamily="18" charset="0"/>
              </a:rPr>
              <a:t>Moster</a:t>
            </a:r>
            <a:r>
              <a:rPr lang="en-US" sz="1400" dirty="0" smtClean="0">
                <a:solidFill>
                  <a:srgbClr val="000000"/>
                </a:solidFill>
                <a:latin typeface="Calisto MT" panose="02040603050505030304" pitchFamily="18" charset="0"/>
              </a:rPr>
              <a:t> et al. 2013, Dave et al. 2011, 2012, Lilly et al. 2013, </a:t>
            </a:r>
            <a:r>
              <a:rPr lang="en-US" sz="1400" dirty="0" err="1" smtClean="0">
                <a:solidFill>
                  <a:srgbClr val="000000"/>
                </a:solidFill>
                <a:latin typeface="Calisto MT" panose="02040603050505030304" pitchFamily="18" charset="0"/>
              </a:rPr>
              <a:t>Erb</a:t>
            </a:r>
            <a:r>
              <a:rPr lang="en-US" sz="1400" dirty="0" smtClean="0">
                <a:solidFill>
                  <a:srgbClr val="000000"/>
                </a:solidFill>
                <a:latin typeface="Calisto MT" panose="02040603050505030304" pitchFamily="18" charset="0"/>
              </a:rPr>
              <a:t> et al. 2006, 2008</a:t>
            </a:r>
            <a:endParaRPr lang="en-US" sz="1400" dirty="0">
              <a:solidFill>
                <a:srgbClr val="000000"/>
              </a:solidFill>
              <a:latin typeface="Calisto MT" panose="0204060305050503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3004989" y="2590800"/>
            <a:ext cx="1721538" cy="2286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1145127" y="3780526"/>
            <a:ext cx="647345" cy="1096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64735" r="14524" b="24397"/>
          <a:stretch/>
        </p:blipFill>
        <p:spPr>
          <a:xfrm>
            <a:off x="7543800" y="152400"/>
            <a:ext cx="1371600" cy="501805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 bwMode="auto">
          <a:xfrm>
            <a:off x="3521182" y="5801096"/>
            <a:ext cx="1027215" cy="296883"/>
          </a:xfrm>
          <a:custGeom>
            <a:avLst/>
            <a:gdLst>
              <a:gd name="connsiteX0" fmla="*/ 0 w 1027215"/>
              <a:gd name="connsiteY0" fmla="*/ 296883 h 296883"/>
              <a:gd name="connsiteX1" fmla="*/ 77189 w 1027215"/>
              <a:gd name="connsiteY1" fmla="*/ 285008 h 296883"/>
              <a:gd name="connsiteX2" fmla="*/ 178129 w 1027215"/>
              <a:gd name="connsiteY2" fmla="*/ 237507 h 296883"/>
              <a:gd name="connsiteX3" fmla="*/ 225631 w 1027215"/>
              <a:gd name="connsiteY3" fmla="*/ 178130 h 296883"/>
              <a:gd name="connsiteX4" fmla="*/ 285007 w 1027215"/>
              <a:gd name="connsiteY4" fmla="*/ 118753 h 296883"/>
              <a:gd name="connsiteX5" fmla="*/ 326571 w 1027215"/>
              <a:gd name="connsiteY5" fmla="*/ 71252 h 296883"/>
              <a:gd name="connsiteX6" fmla="*/ 362197 w 1027215"/>
              <a:gd name="connsiteY6" fmla="*/ 17813 h 296883"/>
              <a:gd name="connsiteX7" fmla="*/ 409698 w 1027215"/>
              <a:gd name="connsiteY7" fmla="*/ 0 h 296883"/>
              <a:gd name="connsiteX8" fmla="*/ 486888 w 1027215"/>
              <a:gd name="connsiteY8" fmla="*/ 5938 h 296883"/>
              <a:gd name="connsiteX9" fmla="*/ 552202 w 1027215"/>
              <a:gd name="connsiteY9" fmla="*/ 89065 h 296883"/>
              <a:gd name="connsiteX10" fmla="*/ 605641 w 1027215"/>
              <a:gd name="connsiteY10" fmla="*/ 160317 h 296883"/>
              <a:gd name="connsiteX11" fmla="*/ 682831 w 1027215"/>
              <a:gd name="connsiteY11" fmla="*/ 178130 h 296883"/>
              <a:gd name="connsiteX12" fmla="*/ 748145 w 1027215"/>
              <a:gd name="connsiteY12" fmla="*/ 178130 h 296883"/>
              <a:gd name="connsiteX13" fmla="*/ 825335 w 1027215"/>
              <a:gd name="connsiteY13" fmla="*/ 207818 h 296883"/>
              <a:gd name="connsiteX14" fmla="*/ 932213 w 1027215"/>
              <a:gd name="connsiteY14" fmla="*/ 279070 h 296883"/>
              <a:gd name="connsiteX15" fmla="*/ 1027215 w 1027215"/>
              <a:gd name="connsiteY15" fmla="*/ 296883 h 296883"/>
              <a:gd name="connsiteX16" fmla="*/ 0 w 1027215"/>
              <a:gd name="connsiteY16" fmla="*/ 296883 h 29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27215" h="296883">
                <a:moveTo>
                  <a:pt x="0" y="296883"/>
                </a:moveTo>
                <a:lnTo>
                  <a:pt x="77189" y="285008"/>
                </a:lnTo>
                <a:lnTo>
                  <a:pt x="178129" y="237507"/>
                </a:lnTo>
                <a:lnTo>
                  <a:pt x="225631" y="178130"/>
                </a:lnTo>
                <a:lnTo>
                  <a:pt x="285007" y="118753"/>
                </a:lnTo>
                <a:lnTo>
                  <a:pt x="326571" y="71252"/>
                </a:lnTo>
                <a:lnTo>
                  <a:pt x="362197" y="17813"/>
                </a:lnTo>
                <a:lnTo>
                  <a:pt x="409698" y="0"/>
                </a:lnTo>
                <a:lnTo>
                  <a:pt x="486888" y="5938"/>
                </a:lnTo>
                <a:lnTo>
                  <a:pt x="552202" y="89065"/>
                </a:lnTo>
                <a:lnTo>
                  <a:pt x="605641" y="160317"/>
                </a:lnTo>
                <a:lnTo>
                  <a:pt x="682831" y="178130"/>
                </a:lnTo>
                <a:lnTo>
                  <a:pt x="748145" y="178130"/>
                </a:lnTo>
                <a:lnTo>
                  <a:pt x="825335" y="207818"/>
                </a:lnTo>
                <a:lnTo>
                  <a:pt x="932213" y="279070"/>
                </a:lnTo>
                <a:lnTo>
                  <a:pt x="1027215" y="296883"/>
                </a:lnTo>
                <a:lnTo>
                  <a:pt x="0" y="296883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1066800"/>
            <a:ext cx="2484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breakout: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z=0: </a:t>
            </a:r>
            <a:r>
              <a:rPr lang="en-US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SF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=0.1 M</a:t>
            </a:r>
            <a:r>
              <a:rPr lang="en-US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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y</a:t>
            </a:r>
            <a:r>
              <a:rPr lang="en-US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-1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kpc</a:t>
            </a:r>
            <a:r>
              <a:rPr lang="en-US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-2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z=2: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</a:t>
            </a:r>
            <a:r>
              <a:rPr lang="en-US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SF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=1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M</a:t>
            </a:r>
            <a:r>
              <a:rPr lang="en-US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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y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-1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kpc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-2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33600"/>
            <a:ext cx="2819400" cy="195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0" y="4114800"/>
            <a:ext cx="3401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  of M</a:t>
            </a:r>
            <a:r>
              <a:rPr lang="en-US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halo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low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halo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mass-metallicity relation: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stellar feedback  with </a:t>
            </a:r>
            <a:r>
              <a:rPr lang="el-G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~M</a:t>
            </a:r>
            <a:r>
              <a:rPr lang="en-US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-1/3…-2/3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28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042976"/>
              </p:ext>
            </p:extLst>
          </p:nvPr>
        </p:nvGraphicFramePr>
        <p:xfrm>
          <a:off x="5653790" y="4902151"/>
          <a:ext cx="1828800" cy="1957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637" name="SPW 7.0 Graph" r:id="rId4" imgW="2760480" imgH="2954160" progId="SigmaPlotGraphicObject.5">
                  <p:embed/>
                </p:oleObj>
              </mc:Choice>
              <mc:Fallback>
                <p:oleObj name="SPW 7.0 Graph" r:id="rId4" imgW="2760480" imgH="2954160" progId="SigmaPlotGraphicObject.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53790" y="4902151"/>
                        <a:ext cx="1828800" cy="1957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548652"/>
              </p:ext>
            </p:extLst>
          </p:nvPr>
        </p:nvGraphicFramePr>
        <p:xfrm>
          <a:off x="3859981" y="4895355"/>
          <a:ext cx="1855019" cy="208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638" name="SPW 7.0 Graph" r:id="rId6" imgW="2760480" imgH="3106800" progId="SigmaPlotGraphicObject.5">
                  <p:embed/>
                </p:oleObj>
              </mc:Choice>
              <mc:Fallback>
                <p:oleObj name="SPW 7.0 Graph" r:id="rId6" imgW="2760480" imgH="3106800" progId="SigmaPlotGraphicObject.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59981" y="4895355"/>
                        <a:ext cx="1855019" cy="2087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52999"/>
              </p:ext>
            </p:extLst>
          </p:nvPr>
        </p:nvGraphicFramePr>
        <p:xfrm>
          <a:off x="2066109" y="4891790"/>
          <a:ext cx="1851321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639" name="SPW 7.0 Graph" r:id="rId8" imgW="2760480" imgH="2954160" progId="SigmaPlotGraphicObject.5">
                  <p:embed/>
                </p:oleObj>
              </mc:Choice>
              <mc:Fallback>
                <p:oleObj name="SPW 7.0 Graph" r:id="rId8" imgW="2760480" imgH="2954160" progId="SigmaPlotGraphicObject.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66109" y="4891790"/>
                        <a:ext cx="1851321" cy="198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168050"/>
              </p:ext>
            </p:extLst>
          </p:nvPr>
        </p:nvGraphicFramePr>
        <p:xfrm>
          <a:off x="152400" y="4876800"/>
          <a:ext cx="1953522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640" name="SPW 7.0 Graph" r:id="rId10" imgW="2913120" imgH="2954160" progId="SigmaPlotGraphicObject.5">
                  <p:embed/>
                </p:oleObj>
              </mc:Choice>
              <mc:Fallback>
                <p:oleObj name="SPW 7.0 Graph" r:id="rId10" imgW="2913120" imgH="2954160" progId="SigmaPlotGraphicObject.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2400" y="4876800"/>
                        <a:ext cx="1953522" cy="198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b="10141"/>
          <a:stretch/>
        </p:blipFill>
        <p:spPr bwMode="auto">
          <a:xfrm>
            <a:off x="787752" y="1295400"/>
            <a:ext cx="5144274" cy="374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424834" y="1356610"/>
            <a:ext cx="1676400" cy="3352800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64735" r="14524" b="24397"/>
          <a:stretch/>
        </p:blipFill>
        <p:spPr>
          <a:xfrm>
            <a:off x="7620000" y="152400"/>
            <a:ext cx="1371600" cy="5018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" y="147935"/>
            <a:ext cx="152638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B0F0"/>
                </a:solidFill>
                <a:latin typeface="Algerian" panose="04020705040A02060702" pitchFamily="82" charset="0"/>
                <a:cs typeface="Calibri" pitchFamily="34" charset="0"/>
              </a:rPr>
              <a:t>KMOS-3D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8985" y="1371600"/>
            <a:ext cx="2826415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 M</a:t>
            </a:r>
            <a:r>
              <a:rPr lang="en-US" b="1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M</a:t>
            </a:r>
            <a:r>
              <a:rPr lang="en-US" b="1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-SFR selected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SFGs z=0.76-2.6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0050" y="5903893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Förster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Schreiber et al. 2014, </a:t>
            </a:r>
            <a:r>
              <a:rPr lang="en-US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Genzel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2014b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Widespread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uclear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utflows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63824" y="4191000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  <a:latin typeface="Calisto MT" panose="02040603050505030304" pitchFamily="18" charset="0"/>
              </a:rPr>
              <a:t>logM</a:t>
            </a:r>
            <a:r>
              <a:rPr lang="en-US" sz="2000" b="1" baseline="-25000" dirty="0" smtClean="0">
                <a:solidFill>
                  <a:schemeClr val="tx1"/>
                </a:solidFill>
                <a:latin typeface="Calisto MT" panose="02040603050505030304" pitchFamily="18" charset="0"/>
              </a:rPr>
              <a:t>*</a:t>
            </a:r>
            <a:endParaRPr lang="en-US" sz="2000" b="1" dirty="0">
              <a:solidFill>
                <a:schemeClr val="tx1"/>
              </a:solidFill>
              <a:latin typeface="Calisto MT" panose="0204060305050503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546686" y="2881800"/>
            <a:ext cx="2201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  <a:latin typeface="Calisto MT" panose="02040603050505030304" pitchFamily="18" charset="0"/>
              </a:rPr>
              <a:t>sSFR</a:t>
            </a:r>
            <a:r>
              <a:rPr lang="en-US" sz="2000" b="1" dirty="0" smtClean="0">
                <a:solidFill>
                  <a:schemeClr val="tx1"/>
                </a:solidFill>
                <a:latin typeface="Calisto MT" panose="02040603050505030304" pitchFamily="18" charset="0"/>
              </a:rPr>
              <a:t>/</a:t>
            </a:r>
            <a:r>
              <a:rPr lang="en-US" sz="2000" b="1" dirty="0" err="1" smtClean="0">
                <a:solidFill>
                  <a:schemeClr val="tx1"/>
                </a:solidFill>
                <a:latin typeface="Calisto MT" panose="02040603050505030304" pitchFamily="18" charset="0"/>
              </a:rPr>
              <a:t>sSFR</a:t>
            </a:r>
            <a:r>
              <a:rPr lang="en-US" sz="2000" b="1" dirty="0" smtClean="0">
                <a:solidFill>
                  <a:schemeClr val="tx1"/>
                </a:solidFill>
                <a:latin typeface="Calisto MT" panose="02040603050505030304" pitchFamily="18" charset="0"/>
              </a:rPr>
              <a:t>(</a:t>
            </a:r>
            <a:r>
              <a:rPr lang="en-US" sz="2000" b="1" dirty="0" err="1" smtClean="0">
                <a:solidFill>
                  <a:schemeClr val="tx1"/>
                </a:solidFill>
                <a:latin typeface="Calisto MT" panose="02040603050505030304" pitchFamily="18" charset="0"/>
              </a:rPr>
              <a:t>ms,z</a:t>
            </a:r>
            <a:r>
              <a:rPr lang="en-US" sz="2000" b="1" dirty="0" smtClean="0">
                <a:solidFill>
                  <a:schemeClr val="tx1"/>
                </a:solidFill>
                <a:latin typeface="Calisto MT" panose="02040603050505030304" pitchFamily="18" charset="0"/>
              </a:rPr>
              <a:t>)</a:t>
            </a:r>
            <a:endParaRPr lang="en-US" sz="2000" b="1" dirty="0">
              <a:solidFill>
                <a:schemeClr val="tx1"/>
              </a:solidFill>
              <a:latin typeface="Calisto MT" panose="0204060305050503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01234" y="1356610"/>
            <a:ext cx="609600" cy="3352800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95844" y="1356610"/>
            <a:ext cx="517160" cy="3352800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199264" y="1371600"/>
            <a:ext cx="1583960" cy="3352800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7848600" y="5638800"/>
            <a:ext cx="6096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98175" y="5626925"/>
            <a:ext cx="938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4000 km/s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4455" name="Picture 50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t="5690" r="4006" b="18331"/>
          <a:stretch/>
        </p:blipFill>
        <p:spPr bwMode="auto">
          <a:xfrm>
            <a:off x="1329071" y="1541721"/>
            <a:ext cx="4369982" cy="314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0969" y="1466501"/>
            <a:ext cx="3774005" cy="31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 smtClean="0">
                <a:solidFill>
                  <a:prstClr val="black"/>
                </a:solidFill>
                <a:cs typeface="Arial" panose="020B0604020202020204" pitchFamily="34" charset="0"/>
              </a:rPr>
              <a:t>z=0.8-2.6 GOODS S/N, UDF, COSMOS</a:t>
            </a:r>
            <a:endParaRPr lang="en-US" sz="1200" b="1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1400" y="4876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nucleus, narrow component removed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grey= outer disk</a:t>
            </a:r>
            <a:endPara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0" y="3124200"/>
            <a:ext cx="314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 nuclear component present in [NII], [SII] &amp; resolved: R~1.5-3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kpc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outflow v</a:t>
            </a:r>
            <a:r>
              <a:rPr lang="en-US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out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~1000 km/s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83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1371600"/>
            <a:ext cx="5040084" cy="5268051"/>
            <a:chOff x="1741716" y="1371600"/>
            <a:chExt cx="5040084" cy="5268051"/>
          </a:xfrm>
        </p:grpSpPr>
        <p:pic>
          <p:nvPicPr>
            <p:cNvPr id="389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1716" y="1371600"/>
              <a:ext cx="5040084" cy="5268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2971800" y="2209800"/>
              <a:ext cx="3429000" cy="335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3494567" y="5410200"/>
              <a:ext cx="0" cy="207334"/>
            </a:xfrm>
            <a:prstGeom prst="line">
              <a:avLst/>
            </a:prstGeom>
            <a:ln w="25400">
              <a:solidFill>
                <a:schemeClr val="tx1"/>
              </a:solidFill>
              <a:miter lim="800000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3188362" y="2001829"/>
              <a:ext cx="117362" cy="1173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324500" y="1902023"/>
              <a:ext cx="26692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broad H</a:t>
              </a:r>
              <a:r>
                <a:rPr lang="el-G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/[NII]/[SII] (320 SFGs)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670699" y="2775099"/>
              <a:ext cx="0" cy="685800"/>
            </a:xfrm>
            <a:prstGeom prst="line">
              <a:avLst/>
            </a:prstGeom>
            <a:ln w="25400">
              <a:solidFill>
                <a:schemeClr val="tx1"/>
              </a:solidFill>
              <a:miter lim="800000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/>
            <p:cNvSpPr/>
            <p:nvPr/>
          </p:nvSpPr>
          <p:spPr>
            <a:xfrm>
              <a:off x="5578179" y="3012621"/>
              <a:ext cx="187779" cy="187779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4997301" y="4364666"/>
              <a:ext cx="0" cy="457200"/>
            </a:xfrm>
            <a:prstGeom prst="line">
              <a:avLst/>
            </a:prstGeom>
            <a:ln w="25400">
              <a:solidFill>
                <a:schemeClr val="tx1"/>
              </a:solidFill>
              <a:miter lim="800000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4906988" y="4495800"/>
              <a:ext cx="187779" cy="187779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404254" y="5417353"/>
              <a:ext cx="187779" cy="187779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4451499" y="5092998"/>
              <a:ext cx="0" cy="272901"/>
            </a:xfrm>
            <a:prstGeom prst="line">
              <a:avLst/>
            </a:prstGeom>
            <a:ln w="25400">
              <a:solidFill>
                <a:schemeClr val="tx1"/>
              </a:solidFill>
              <a:miter lim="800000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64666" y="5137299"/>
              <a:ext cx="187779" cy="187779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28600" y="1371600"/>
            <a:ext cx="5040084" cy="5268051"/>
            <a:chOff x="1741716" y="1371600"/>
            <a:chExt cx="5040084" cy="5268051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1716" y="1371600"/>
              <a:ext cx="5040084" cy="5268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2971800" y="2209800"/>
              <a:ext cx="3429000" cy="335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494567" y="5410200"/>
              <a:ext cx="0" cy="207334"/>
            </a:xfrm>
            <a:prstGeom prst="line">
              <a:avLst/>
            </a:prstGeom>
            <a:ln w="25400">
              <a:solidFill>
                <a:schemeClr val="tx1"/>
              </a:solidFill>
              <a:miter lim="800000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/>
            <p:cNvSpPr/>
            <p:nvPr/>
          </p:nvSpPr>
          <p:spPr>
            <a:xfrm>
              <a:off x="3086583" y="3167330"/>
              <a:ext cx="3114915" cy="2537377"/>
            </a:xfrm>
            <a:custGeom>
              <a:avLst/>
              <a:gdLst>
                <a:gd name="connsiteX0" fmla="*/ 0 w 2528047"/>
                <a:gd name="connsiteY0" fmla="*/ 2059321 h 2059321"/>
                <a:gd name="connsiteX1" fmla="*/ 284309 w 2528047"/>
                <a:gd name="connsiteY1" fmla="*/ 1990165 h 2059321"/>
                <a:gd name="connsiteX2" fmla="*/ 568618 w 2528047"/>
                <a:gd name="connsiteY2" fmla="*/ 1944060 h 2059321"/>
                <a:gd name="connsiteX3" fmla="*/ 845243 w 2528047"/>
                <a:gd name="connsiteY3" fmla="*/ 1844168 h 2059321"/>
                <a:gd name="connsiteX4" fmla="*/ 1114185 w 2528047"/>
                <a:gd name="connsiteY4" fmla="*/ 1682803 h 2059321"/>
                <a:gd name="connsiteX5" fmla="*/ 1390810 w 2528047"/>
                <a:gd name="connsiteY5" fmla="*/ 1398494 h 2059321"/>
                <a:gd name="connsiteX6" fmla="*/ 1675119 w 2528047"/>
                <a:gd name="connsiteY6" fmla="*/ 1229445 h 2059321"/>
                <a:gd name="connsiteX7" fmla="*/ 1928692 w 2528047"/>
                <a:gd name="connsiteY7" fmla="*/ 1183341 h 2059321"/>
                <a:gd name="connsiteX8" fmla="*/ 2243737 w 2528047"/>
                <a:gd name="connsiteY8" fmla="*/ 530198 h 2059321"/>
                <a:gd name="connsiteX9" fmla="*/ 2512679 w 2528047"/>
                <a:gd name="connsiteY9" fmla="*/ 0 h 2059321"/>
                <a:gd name="connsiteX10" fmla="*/ 2528047 w 2528047"/>
                <a:gd name="connsiteY10" fmla="*/ 1068081 h 2059321"/>
                <a:gd name="connsiteX11" fmla="*/ 2236053 w 2528047"/>
                <a:gd name="connsiteY11" fmla="*/ 1244813 h 2059321"/>
                <a:gd name="connsiteX12" fmla="*/ 1951744 w 2528047"/>
                <a:gd name="connsiteY12" fmla="*/ 1652067 h 2059321"/>
                <a:gd name="connsiteX13" fmla="*/ 1667435 w 2528047"/>
                <a:gd name="connsiteY13" fmla="*/ 1667435 h 2059321"/>
                <a:gd name="connsiteX14" fmla="*/ 1390810 w 2528047"/>
                <a:gd name="connsiteY14" fmla="*/ 1690487 h 2059321"/>
                <a:gd name="connsiteX15" fmla="*/ 1144921 w 2528047"/>
                <a:gd name="connsiteY15" fmla="*/ 1882588 h 2059321"/>
                <a:gd name="connsiteX16" fmla="*/ 829875 w 2528047"/>
                <a:gd name="connsiteY16" fmla="*/ 2020901 h 2059321"/>
                <a:gd name="connsiteX17" fmla="*/ 660827 w 2528047"/>
                <a:gd name="connsiteY17" fmla="*/ 2059321 h 2059321"/>
                <a:gd name="connsiteX18" fmla="*/ 0 w 2528047"/>
                <a:gd name="connsiteY18" fmla="*/ 2059321 h 20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28047" h="2059321">
                  <a:moveTo>
                    <a:pt x="0" y="2059321"/>
                  </a:moveTo>
                  <a:lnTo>
                    <a:pt x="284309" y="1990165"/>
                  </a:lnTo>
                  <a:lnTo>
                    <a:pt x="568618" y="1944060"/>
                  </a:lnTo>
                  <a:lnTo>
                    <a:pt x="845243" y="1844168"/>
                  </a:lnTo>
                  <a:lnTo>
                    <a:pt x="1114185" y="1682803"/>
                  </a:lnTo>
                  <a:lnTo>
                    <a:pt x="1390810" y="1398494"/>
                  </a:lnTo>
                  <a:lnTo>
                    <a:pt x="1675119" y="1229445"/>
                  </a:lnTo>
                  <a:lnTo>
                    <a:pt x="1928692" y="1183341"/>
                  </a:lnTo>
                  <a:lnTo>
                    <a:pt x="2243737" y="530198"/>
                  </a:lnTo>
                  <a:lnTo>
                    <a:pt x="2512679" y="0"/>
                  </a:lnTo>
                  <a:lnTo>
                    <a:pt x="2528047" y="1068081"/>
                  </a:lnTo>
                  <a:lnTo>
                    <a:pt x="2236053" y="1244813"/>
                  </a:lnTo>
                  <a:lnTo>
                    <a:pt x="1951744" y="1652067"/>
                  </a:lnTo>
                  <a:lnTo>
                    <a:pt x="1667435" y="1667435"/>
                  </a:lnTo>
                  <a:lnTo>
                    <a:pt x="1390810" y="1690487"/>
                  </a:lnTo>
                  <a:lnTo>
                    <a:pt x="1144921" y="1882588"/>
                  </a:lnTo>
                  <a:lnTo>
                    <a:pt x="829875" y="2020901"/>
                  </a:lnTo>
                  <a:lnTo>
                    <a:pt x="660827" y="2059321"/>
                  </a:lnTo>
                  <a:lnTo>
                    <a:pt x="0" y="20593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3096051" y="4454954"/>
              <a:ext cx="3105447" cy="1249752"/>
            </a:xfrm>
            <a:custGeom>
              <a:avLst/>
              <a:gdLst>
                <a:gd name="connsiteX0" fmla="*/ 0 w 2520363"/>
                <a:gd name="connsiteY0" fmla="*/ 1006608 h 1014292"/>
                <a:gd name="connsiteX1" fmla="*/ 276625 w 2520363"/>
                <a:gd name="connsiteY1" fmla="*/ 975872 h 1014292"/>
                <a:gd name="connsiteX2" fmla="*/ 484094 w 2520363"/>
                <a:gd name="connsiteY2" fmla="*/ 945136 h 1014292"/>
                <a:gd name="connsiteX3" fmla="*/ 845243 w 2520363"/>
                <a:gd name="connsiteY3" fmla="*/ 891347 h 1014292"/>
                <a:gd name="connsiteX4" fmla="*/ 1106501 w 2520363"/>
                <a:gd name="connsiteY4" fmla="*/ 660826 h 1014292"/>
                <a:gd name="connsiteX5" fmla="*/ 1383126 w 2520363"/>
                <a:gd name="connsiteY5" fmla="*/ 461042 h 1014292"/>
                <a:gd name="connsiteX6" fmla="*/ 1667435 w 2520363"/>
                <a:gd name="connsiteY6" fmla="*/ 422621 h 1014292"/>
                <a:gd name="connsiteX7" fmla="*/ 2228369 w 2520363"/>
                <a:gd name="connsiteY7" fmla="*/ 0 h 1014292"/>
                <a:gd name="connsiteX8" fmla="*/ 2520363 w 2520363"/>
                <a:gd name="connsiteY8" fmla="*/ 345781 h 1014292"/>
                <a:gd name="connsiteX9" fmla="*/ 2512679 w 2520363"/>
                <a:gd name="connsiteY9" fmla="*/ 791455 h 1014292"/>
                <a:gd name="connsiteX10" fmla="*/ 2220685 w 2520363"/>
                <a:gd name="connsiteY10" fmla="*/ 484094 h 1014292"/>
                <a:gd name="connsiteX11" fmla="*/ 1974796 w 2520363"/>
                <a:gd name="connsiteY11" fmla="*/ 599354 h 1014292"/>
                <a:gd name="connsiteX12" fmla="*/ 1667435 w 2520363"/>
                <a:gd name="connsiteY12" fmla="*/ 714615 h 1014292"/>
                <a:gd name="connsiteX13" fmla="*/ 1390810 w 2520363"/>
                <a:gd name="connsiteY13" fmla="*/ 714615 h 1014292"/>
                <a:gd name="connsiteX14" fmla="*/ 1121869 w 2520363"/>
                <a:gd name="connsiteY14" fmla="*/ 860611 h 1014292"/>
                <a:gd name="connsiteX15" fmla="*/ 845243 w 2520363"/>
                <a:gd name="connsiteY15" fmla="*/ 983556 h 1014292"/>
                <a:gd name="connsiteX16" fmla="*/ 576302 w 2520363"/>
                <a:gd name="connsiteY16" fmla="*/ 1014292 h 1014292"/>
                <a:gd name="connsiteX17" fmla="*/ 76840 w 2520363"/>
                <a:gd name="connsiteY17" fmla="*/ 991240 h 1014292"/>
                <a:gd name="connsiteX18" fmla="*/ 0 w 2520363"/>
                <a:gd name="connsiteY18" fmla="*/ 1006608 h 1014292"/>
                <a:gd name="connsiteX0" fmla="*/ 0 w 2520363"/>
                <a:gd name="connsiteY0" fmla="*/ 1006608 h 1014292"/>
                <a:gd name="connsiteX1" fmla="*/ 276625 w 2520363"/>
                <a:gd name="connsiteY1" fmla="*/ 975872 h 1014292"/>
                <a:gd name="connsiteX2" fmla="*/ 484094 w 2520363"/>
                <a:gd name="connsiteY2" fmla="*/ 945136 h 1014292"/>
                <a:gd name="connsiteX3" fmla="*/ 845243 w 2520363"/>
                <a:gd name="connsiteY3" fmla="*/ 891347 h 1014292"/>
                <a:gd name="connsiteX4" fmla="*/ 1106501 w 2520363"/>
                <a:gd name="connsiteY4" fmla="*/ 660826 h 1014292"/>
                <a:gd name="connsiteX5" fmla="*/ 1383126 w 2520363"/>
                <a:gd name="connsiteY5" fmla="*/ 461042 h 1014292"/>
                <a:gd name="connsiteX6" fmla="*/ 1667435 w 2520363"/>
                <a:gd name="connsiteY6" fmla="*/ 422621 h 1014292"/>
                <a:gd name="connsiteX7" fmla="*/ 2228369 w 2520363"/>
                <a:gd name="connsiteY7" fmla="*/ 0 h 1014292"/>
                <a:gd name="connsiteX8" fmla="*/ 2520363 w 2520363"/>
                <a:gd name="connsiteY8" fmla="*/ 345781 h 1014292"/>
                <a:gd name="connsiteX9" fmla="*/ 2512679 w 2520363"/>
                <a:gd name="connsiteY9" fmla="*/ 791455 h 1014292"/>
                <a:gd name="connsiteX10" fmla="*/ 2220685 w 2520363"/>
                <a:gd name="connsiteY10" fmla="*/ 484094 h 1014292"/>
                <a:gd name="connsiteX11" fmla="*/ 1974796 w 2520363"/>
                <a:gd name="connsiteY11" fmla="*/ 599354 h 1014292"/>
                <a:gd name="connsiteX12" fmla="*/ 1667435 w 2520363"/>
                <a:gd name="connsiteY12" fmla="*/ 714615 h 1014292"/>
                <a:gd name="connsiteX13" fmla="*/ 1390810 w 2520363"/>
                <a:gd name="connsiteY13" fmla="*/ 714615 h 1014292"/>
                <a:gd name="connsiteX14" fmla="*/ 1121869 w 2520363"/>
                <a:gd name="connsiteY14" fmla="*/ 860611 h 1014292"/>
                <a:gd name="connsiteX15" fmla="*/ 845243 w 2520363"/>
                <a:gd name="connsiteY15" fmla="*/ 983556 h 1014292"/>
                <a:gd name="connsiteX16" fmla="*/ 576302 w 2520363"/>
                <a:gd name="connsiteY16" fmla="*/ 1014292 h 1014292"/>
                <a:gd name="connsiteX17" fmla="*/ 61472 w 2520363"/>
                <a:gd name="connsiteY17" fmla="*/ 1014292 h 1014292"/>
                <a:gd name="connsiteX18" fmla="*/ 0 w 2520363"/>
                <a:gd name="connsiteY18" fmla="*/ 1006608 h 101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20363" h="1014292">
                  <a:moveTo>
                    <a:pt x="0" y="1006608"/>
                  </a:moveTo>
                  <a:lnTo>
                    <a:pt x="276625" y="975872"/>
                  </a:lnTo>
                  <a:lnTo>
                    <a:pt x="484094" y="945136"/>
                  </a:lnTo>
                  <a:lnTo>
                    <a:pt x="845243" y="891347"/>
                  </a:lnTo>
                  <a:lnTo>
                    <a:pt x="1106501" y="660826"/>
                  </a:lnTo>
                  <a:lnTo>
                    <a:pt x="1383126" y="461042"/>
                  </a:lnTo>
                  <a:lnTo>
                    <a:pt x="1667435" y="422621"/>
                  </a:lnTo>
                  <a:lnTo>
                    <a:pt x="2228369" y="0"/>
                  </a:lnTo>
                  <a:lnTo>
                    <a:pt x="2520363" y="345781"/>
                  </a:lnTo>
                  <a:lnTo>
                    <a:pt x="2512679" y="791455"/>
                  </a:lnTo>
                  <a:lnTo>
                    <a:pt x="2220685" y="484094"/>
                  </a:lnTo>
                  <a:lnTo>
                    <a:pt x="1974796" y="599354"/>
                  </a:lnTo>
                  <a:lnTo>
                    <a:pt x="1667435" y="714615"/>
                  </a:lnTo>
                  <a:lnTo>
                    <a:pt x="1390810" y="714615"/>
                  </a:lnTo>
                  <a:lnTo>
                    <a:pt x="1121869" y="860611"/>
                  </a:lnTo>
                  <a:lnTo>
                    <a:pt x="845243" y="983556"/>
                  </a:lnTo>
                  <a:lnTo>
                    <a:pt x="576302" y="1014292"/>
                  </a:lnTo>
                  <a:lnTo>
                    <a:pt x="61472" y="1014292"/>
                  </a:lnTo>
                  <a:lnTo>
                    <a:pt x="0" y="1006608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5-Point Star 35"/>
            <p:cNvSpPr/>
            <p:nvPr/>
          </p:nvSpPr>
          <p:spPr>
            <a:xfrm>
              <a:off x="3477815" y="5479254"/>
              <a:ext cx="187779" cy="187779"/>
            </a:xfrm>
            <a:prstGeom prst="star5">
              <a:avLst/>
            </a:prstGeom>
            <a:solidFill>
              <a:srgbClr val="99FF33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5-Point Star 36"/>
            <p:cNvSpPr/>
            <p:nvPr/>
          </p:nvSpPr>
          <p:spPr>
            <a:xfrm>
              <a:off x="5568022" y="3810000"/>
              <a:ext cx="187779" cy="187779"/>
            </a:xfrm>
            <a:prstGeom prst="star5">
              <a:avLst/>
            </a:prstGeom>
            <a:solidFill>
              <a:srgbClr val="99FF33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3188362" y="2016238"/>
              <a:ext cx="117362" cy="1173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3028" y="4020979"/>
              <a:ext cx="6463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GOODS</a:t>
              </a:r>
              <a:endPara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153880" y="5271893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COSMOS</a:t>
              </a:r>
              <a:endParaRPr lang="en-US" sz="1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5-Point Star 49"/>
            <p:cNvSpPr/>
            <p:nvPr/>
          </p:nvSpPr>
          <p:spPr>
            <a:xfrm>
              <a:off x="3161560" y="2198171"/>
              <a:ext cx="187779" cy="187779"/>
            </a:xfrm>
            <a:prstGeom prst="star5">
              <a:avLst/>
            </a:prstGeom>
            <a:solidFill>
              <a:srgbClr val="99FF33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5-Point Star 50"/>
            <p:cNvSpPr/>
            <p:nvPr/>
          </p:nvSpPr>
          <p:spPr>
            <a:xfrm>
              <a:off x="4993821" y="4495800"/>
              <a:ext cx="187779" cy="187779"/>
            </a:xfrm>
            <a:prstGeom prst="star5">
              <a:avLst/>
            </a:prstGeom>
            <a:solidFill>
              <a:srgbClr val="99FF33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5-Point Star 51"/>
            <p:cNvSpPr/>
            <p:nvPr/>
          </p:nvSpPr>
          <p:spPr>
            <a:xfrm>
              <a:off x="4364666" y="5463365"/>
              <a:ext cx="187779" cy="187779"/>
            </a:xfrm>
            <a:prstGeom prst="star5">
              <a:avLst/>
            </a:prstGeom>
            <a:solidFill>
              <a:srgbClr val="99FF33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5670699" y="2775099"/>
              <a:ext cx="0" cy="685800"/>
            </a:xfrm>
            <a:prstGeom prst="line">
              <a:avLst/>
            </a:prstGeom>
            <a:ln w="25400">
              <a:solidFill>
                <a:schemeClr val="tx1"/>
              </a:solidFill>
              <a:miter lim="800000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5578179" y="3012621"/>
              <a:ext cx="187779" cy="187779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4997301" y="4364666"/>
              <a:ext cx="0" cy="457200"/>
            </a:xfrm>
            <a:prstGeom prst="line">
              <a:avLst/>
            </a:prstGeom>
            <a:ln w="25400">
              <a:solidFill>
                <a:schemeClr val="tx1"/>
              </a:solidFill>
              <a:miter lim="800000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4906988" y="4495800"/>
              <a:ext cx="187779" cy="187779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404254" y="5417353"/>
              <a:ext cx="187779" cy="187779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4451499" y="5092998"/>
              <a:ext cx="0" cy="272901"/>
            </a:xfrm>
            <a:prstGeom prst="line">
              <a:avLst/>
            </a:prstGeom>
            <a:ln w="25400">
              <a:solidFill>
                <a:schemeClr val="tx1"/>
              </a:solidFill>
              <a:miter lim="800000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4364666" y="5137299"/>
              <a:ext cx="187779" cy="187779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1066800"/>
            <a:ext cx="3571875" cy="407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itle 1"/>
          <p:cNvSpPr txBox="1">
            <a:spLocks/>
          </p:cNvSpPr>
          <p:nvPr/>
        </p:nvSpPr>
        <p:spPr>
          <a:xfrm>
            <a:off x="381000" y="457200"/>
            <a:ext cx="822960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1" smtClean="0">
                <a:latin typeface="Garamond" panose="02020404030301010803" pitchFamily="18" charset="0"/>
              </a:rPr>
              <a:t>Incidence of broad nuclear components and AGN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6350" y="2157350"/>
            <a:ext cx="2582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/>
            <a:r>
              <a:rPr lang="en-US" sz="1400" b="1" dirty="0" smtClean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AGN (X-ray, IR, radio, optical)</a:t>
            </a:r>
            <a:endParaRPr lang="en-US" sz="1400" b="1" dirty="0">
              <a:solidFill>
                <a:srgbClr val="EEECE1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752600" y="1920130"/>
            <a:ext cx="1773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 H</a:t>
            </a:r>
            <a:r>
              <a:rPr lang="el-GR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/[NII]/[SII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1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64735" r="14524" b="24397"/>
          <a:stretch/>
        </p:blipFill>
        <p:spPr>
          <a:xfrm>
            <a:off x="7620000" y="45409"/>
            <a:ext cx="1371600" cy="501805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76200" y="40944"/>
            <a:ext cx="152638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B0F0"/>
                </a:solidFill>
                <a:latin typeface="Algerian" panose="04020705040A02060702" pitchFamily="82" charset="0"/>
                <a:cs typeface="Calibri" pitchFamily="34" charset="0"/>
              </a:rPr>
              <a:t>KMOS-3D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867400" y="5105400"/>
            <a:ext cx="3036409" cy="1323439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igh duty cycle</a:t>
            </a:r>
          </a:p>
          <a:p>
            <a:pPr algn="l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</a:t>
            </a:r>
            <a:r>
              <a:rPr lang="en-US" sz="200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~SFR</a:t>
            </a: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outflow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20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L/c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outflow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escape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6533163"/>
            <a:ext cx="6776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Förster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Schreiber et al. 2014,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Genzel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2014b,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Brusa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2015,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Balmaverde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2015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6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2" grpId="0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84" name="Rectangle 12"/>
          <p:cNvSpPr>
            <a:spLocks noChangeArrowheads="1"/>
          </p:cNvSpPr>
          <p:nvPr/>
        </p:nvSpPr>
        <p:spPr bwMode="auto">
          <a:xfrm>
            <a:off x="186875" y="5876414"/>
            <a:ext cx="8839200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12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Madau</a:t>
            </a:r>
            <a:r>
              <a:rPr lang="en-US" sz="1200" dirty="0" smtClean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+</a:t>
            </a:r>
            <a:r>
              <a:rPr lang="en-US" sz="1200" dirty="0" smtClean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96, Lilly </a:t>
            </a: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+</a:t>
            </a:r>
            <a:r>
              <a:rPr lang="en-US" sz="1200" dirty="0" smtClean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96</a:t>
            </a: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Steidel</a:t>
            </a: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+</a:t>
            </a:r>
            <a:r>
              <a:rPr lang="en-US" sz="1200" dirty="0" smtClean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96</a:t>
            </a: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, Hopkins &amp; </a:t>
            </a:r>
            <a:r>
              <a:rPr lang="en-US" sz="1200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Beacom</a:t>
            </a: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2006, </a:t>
            </a:r>
            <a:r>
              <a:rPr lang="en-US" sz="12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Rudnick+03,06; Noeske+07; Elbaz+07; Daddi+07,10; Marchesini+09; Shankar+09; Ilbert+10,13; Peng+10; Brammer+11;</a:t>
            </a:r>
          </a:p>
          <a:p>
            <a:pPr lvl="0">
              <a:lnSpc>
                <a:spcPct val="90000"/>
              </a:lnSpc>
            </a:pPr>
            <a:r>
              <a:rPr lang="en-US" sz="12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Rodighiero+11,14; Caputi+11; Gonzalez+11; Magnelli+11,12,13; Saintonge+11,13; Whitaker+12,14; Combes+12; Magdis+12;</a:t>
            </a:r>
          </a:p>
          <a:p>
            <a:pPr lvl="0">
              <a:lnSpc>
                <a:spcPct val="90000"/>
              </a:lnSpc>
            </a:pPr>
            <a:r>
              <a:rPr lang="en-US" sz="12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Ilbert+13; Muzzin+13; Stark+13; Steinhardt+14; Koprowski+14,15; Tasca+15; Grazian+15; Renzini&amp;Peng15</a:t>
            </a:r>
            <a:endParaRPr lang="en-US" sz="1200" dirty="0">
              <a:solidFill>
                <a:srgbClr val="FFFFFF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182288" name="Text Box 16"/>
          <p:cNvSpPr txBox="1">
            <a:spLocks noChangeArrowheads="1"/>
          </p:cNvSpPr>
          <p:nvPr/>
        </p:nvSpPr>
        <p:spPr bwMode="auto">
          <a:xfrm>
            <a:off x="5203552" y="4273101"/>
            <a:ext cx="15167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Renzini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Peng 2015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00484" y="2248464"/>
            <a:ext cx="4226397" cy="3341355"/>
            <a:chOff x="2420701" y="1940375"/>
            <a:chExt cx="4226397" cy="3341355"/>
          </a:xfrm>
        </p:grpSpPr>
        <p:grpSp>
          <p:nvGrpSpPr>
            <p:cNvPr id="33" name="Group 32"/>
            <p:cNvGrpSpPr/>
            <p:nvPr/>
          </p:nvGrpSpPr>
          <p:grpSpPr>
            <a:xfrm>
              <a:off x="2420701" y="1940375"/>
              <a:ext cx="4226397" cy="3341355"/>
              <a:chOff x="304795" y="1676400"/>
              <a:chExt cx="4226397" cy="3341355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304795" y="1676400"/>
                <a:ext cx="4226397" cy="3341355"/>
              </a:xfrm>
              <a:prstGeom prst="rect">
                <a:avLst/>
              </a:prstGeom>
              <a:solidFill>
                <a:schemeClr val="bg1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softEdge rad="6350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US" sz="1500" smtClean="0">
                  <a:solidFill>
                    <a:srgbClr val="003399"/>
                  </a:solidFill>
                  <a:latin typeface="Times" pitchFamily="18" charset="0"/>
                </a:endParaRP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401398" y="1819656"/>
                <a:ext cx="4035203" cy="3117022"/>
                <a:chOff x="388803" y="1627402"/>
                <a:chExt cx="3508872" cy="2710454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388803" y="1627402"/>
                  <a:ext cx="3508872" cy="2710454"/>
                  <a:chOff x="5923500" y="1291377"/>
                  <a:chExt cx="2546350" cy="1966948"/>
                </a:xfrm>
              </p:grpSpPr>
              <p:pic>
                <p:nvPicPr>
                  <p:cNvPr id="43" name="Picture 42"/>
                  <p:cNvPicPr>
                    <a:picLocks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7374" t="9033" r="36083" b="70434"/>
                  <a:stretch/>
                </p:blipFill>
                <p:spPr>
                  <a:xfrm>
                    <a:off x="6318505" y="1581911"/>
                    <a:ext cx="1801914" cy="1408176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/>
                  <p:cNvPicPr>
                    <a:picLocks/>
                  </p:cNvPicPr>
                  <p:nvPr/>
                </p:nvPicPr>
                <p:blipFill rotWithShape="1">
                  <a:blip r:embed="rId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1146" t="52222" r="9906" b="23472"/>
                  <a:stretch/>
                </p:blipFill>
                <p:spPr>
                  <a:xfrm>
                    <a:off x="5923500" y="1291377"/>
                    <a:ext cx="2546350" cy="196694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990603" y="2114923"/>
                  <a:ext cx="400815" cy="2492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18288" tIns="9144" rIns="18288" bIns="9144" rtlCol="0" anchor="ctr" anchorCtr="0">
                  <a:spAutoFit/>
                </a:bodyPr>
                <a:lstStyle/>
                <a:p>
                  <a:pPr algn="l"/>
                  <a:r>
                    <a:rPr lang="en-US" sz="1500" b="1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anose="02020603050405020304" pitchFamily="18" charset="0"/>
                    </a:rPr>
                    <a:t>SFR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756457" y="2159529"/>
                  <a:ext cx="969998" cy="337216"/>
                </a:xfrm>
                <a:prstGeom prst="rect">
                  <a:avLst/>
                </a:prstGeom>
                <a:noFill/>
              </p:spPr>
              <p:txBody>
                <a:bodyPr wrap="none" lIns="18288" tIns="9144" rIns="18288" bIns="9144" rtlCol="0" anchor="ctr" anchorCtr="0">
                  <a:spAutoFit/>
                </a:bodyPr>
                <a:lstStyle/>
                <a:p>
                  <a:pPr algn="l">
                    <a:lnSpc>
                      <a:spcPct val="80000"/>
                    </a:lnSpc>
                  </a:pPr>
                  <a:r>
                    <a:rPr lang="en-US" sz="1500" b="1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anose="02020603050405020304" pitchFamily="18" charset="0"/>
                    </a:rPr>
                    <a:t>BH</a:t>
                  </a:r>
                  <a:r>
                    <a:rPr lang="en-US" sz="1500" b="1" dirty="0" smtClean="0">
                      <a:solidFill>
                        <a:srgbClr val="009999"/>
                      </a:solidFill>
                      <a:latin typeface="Times New Roman" pitchFamily="18" charset="0"/>
                      <a:cs typeface="Times New Roman" panose="02020603050405020304" pitchFamily="18" charset="0"/>
                    </a:rPr>
                    <a:t> accretion</a:t>
                  </a:r>
                </a:p>
                <a:p>
                  <a:pPr algn="r">
                    <a:lnSpc>
                      <a:spcPct val="80000"/>
                    </a:lnSpc>
                  </a:pPr>
                  <a:r>
                    <a:rPr lang="en-US" sz="1500" b="1" dirty="0" smtClean="0">
                      <a:solidFill>
                        <a:srgbClr val="92D050"/>
                      </a:solidFill>
                      <a:latin typeface="Times New Roman" pitchFamily="18" charset="0"/>
                      <a:cs typeface="Times New Roman" panose="02020603050405020304" pitchFamily="18" charset="0"/>
                    </a:rPr>
                    <a:t>(scaled)</a:t>
                  </a:r>
                  <a:endParaRPr lang="en-US" sz="1500" b="1" dirty="0">
                    <a:solidFill>
                      <a:srgbClr val="92D050"/>
                    </a:solidFill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40" name="Group 39"/>
                <p:cNvGrpSpPr/>
                <p:nvPr/>
              </p:nvGrpSpPr>
              <p:grpSpPr>
                <a:xfrm>
                  <a:off x="2160109" y="2496745"/>
                  <a:ext cx="295017" cy="960120"/>
                  <a:chOff x="1855306" y="2955564"/>
                  <a:chExt cx="295017" cy="960120"/>
                </a:xfrm>
              </p:grpSpPr>
              <p:cxnSp>
                <p:nvCxnSpPr>
                  <p:cNvPr id="41" name="Straight Arrow Connector 40"/>
                  <p:cNvCxnSpPr/>
                  <p:nvPr/>
                </p:nvCxnSpPr>
                <p:spPr bwMode="auto">
                  <a:xfrm>
                    <a:off x="1997921" y="2955564"/>
                    <a:ext cx="0" cy="960120"/>
                  </a:xfrm>
                  <a:prstGeom prst="straightConnector1">
                    <a:avLst/>
                  </a:prstGeom>
                  <a:solidFill>
                    <a:schemeClr val="tx1"/>
                  </a:solidFill>
                  <a:ln w="31750" cap="flat" cmpd="sng" algn="ctr">
                    <a:gradFill>
                      <a:gsLst>
                        <a:gs pos="0">
                          <a:srgbClr val="FCDC00"/>
                        </a:gs>
                        <a:gs pos="100000">
                          <a:srgbClr val="FCB400"/>
                        </a:gs>
                      </a:gsLst>
                      <a:lin ang="5400000" scaled="0"/>
                    </a:gradFill>
                    <a:prstDash val="solid"/>
                    <a:round/>
                    <a:headEnd type="arrow" w="med" len="med"/>
                    <a:tailEnd type="none"/>
                  </a:ln>
                  <a:effectLst>
                    <a:outerShdw blurRad="63500" sx="105000" sy="105000" algn="ctr" rotWithShape="0">
                      <a:schemeClr val="accent6">
                        <a:lumMod val="50000"/>
                      </a:schemeClr>
                    </a:outerShdw>
                  </a:effectLst>
                  <a:extLst/>
                </p:spPr>
              </p:cxn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1855306" y="3430536"/>
                    <a:ext cx="295017" cy="218521"/>
                  </a:xfrm>
                  <a:prstGeom prst="rect">
                    <a:avLst/>
                  </a:prstGeom>
                  <a:noFill/>
                </p:spPr>
                <p:txBody>
                  <a:bodyPr wrap="none" lIns="18288" tIns="9144" rIns="18288" bIns="9144" rtlCol="0" anchor="ctr" anchorCtr="0">
                    <a:spAutoFit/>
                  </a:bodyPr>
                  <a:lstStyle/>
                  <a:p>
                    <a:pPr algn="l"/>
                    <a:r>
                      <a:rPr lang="en-US" sz="1300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anose="02020603050405020304" pitchFamily="18" charset="0"/>
                        <a:sym typeface="Symbol"/>
                      </a:rPr>
                      <a:t></a:t>
                    </a:r>
                    <a:r>
                      <a:rPr lang="en-US" sz="1300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anose="02020603050405020304" pitchFamily="18" charset="0"/>
                      </a:rPr>
                      <a:t>20</a:t>
                    </a:r>
                  </a:p>
                </p:txBody>
              </p:sp>
            </p:grpSp>
          </p:grpSp>
        </p:grpSp>
        <p:sp>
          <p:nvSpPr>
            <p:cNvPr id="34" name="Text Box 52"/>
            <p:cNvSpPr txBox="1">
              <a:spLocks noChangeArrowheads="1"/>
            </p:cNvSpPr>
            <p:nvPr/>
          </p:nvSpPr>
          <p:spPr bwMode="auto">
            <a:xfrm>
              <a:off x="2438400" y="4980801"/>
              <a:ext cx="170912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en-US" sz="1200" b="1" dirty="0" err="1" smtClean="0">
                  <a:solidFill>
                    <a:srgbClr val="000000"/>
                  </a:solidFill>
                  <a:latin typeface="Times New Roman" pitchFamily="18" charset="0"/>
                </a:rPr>
                <a:t>Madau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Times New Roman" pitchFamily="18" charset="0"/>
                </a:rPr>
                <a:t> &amp; Dickinson14 </a:t>
              </a:r>
            </a:p>
          </p:txBody>
        </p:sp>
      </p:grpSp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2040" y="152400"/>
            <a:ext cx="8229600" cy="1143000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tar </a:t>
            </a:r>
            <a:r>
              <a:rPr lang="en-US" dirty="0"/>
              <a:t>formation at the peak of the galaxy formation epoch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-5105400" y="1406288"/>
            <a:ext cx="4226397" cy="4221935"/>
            <a:chOff x="3048000" y="1981200"/>
            <a:chExt cx="3048000" cy="289754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088" y="1981200"/>
              <a:ext cx="3029912" cy="2897544"/>
            </a:xfrm>
            <a:prstGeom prst="rect">
              <a:avLst/>
            </a:prstGeom>
            <a:effectLst>
              <a:glow rad="127000">
                <a:srgbClr val="000000">
                  <a:satMod val="175000"/>
                  <a:alpha val="95000"/>
                </a:srgbClr>
              </a:glow>
              <a:softEdge rad="38100"/>
            </a:effectLst>
          </p:spPr>
        </p:pic>
        <p:sp>
          <p:nvSpPr>
            <p:cNvPr id="50" name="Text Box 52"/>
            <p:cNvSpPr txBox="1">
              <a:spLocks noChangeArrowheads="1"/>
            </p:cNvSpPr>
            <p:nvPr/>
          </p:nvSpPr>
          <p:spPr bwMode="auto">
            <a:xfrm>
              <a:off x="3048000" y="4648200"/>
              <a:ext cx="1421024" cy="211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Tacconi+13;Genzel+15 </a:t>
              </a:r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b="3220"/>
          <a:stretch/>
        </p:blipFill>
        <p:spPr>
          <a:xfrm>
            <a:off x="4811102" y="3028651"/>
            <a:ext cx="4214973" cy="1244450"/>
          </a:xfrm>
          <a:prstGeom prst="rect">
            <a:avLst/>
          </a:prstGeom>
          <a:effectLst>
            <a:softEdge rad="508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 Box 45"/>
              <p:cNvSpPr txBox="1">
                <a:spLocks noChangeArrowheads="1"/>
              </p:cNvSpPr>
              <p:nvPr/>
            </p:nvSpPr>
            <p:spPr bwMode="auto">
              <a:xfrm>
                <a:off x="4670900" y="2079018"/>
                <a:ext cx="4237057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2"/>
                  </a:rPr>
                  <a:t>  </a:t>
                </a:r>
                <a:r>
                  <a:rPr lang="en-US" sz="1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/>
                  </a:rPr>
                  <a:t>MS SFGs have gas </a:t>
                </a:r>
                <a:r>
                  <a:rPr lang="en-US" sz="1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/>
                  </a:rPr>
                  <a:t>depletion times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FFFF00"/>
                        </a:solidFill>
                        <a:latin typeface="Cambria Math"/>
                        <a:ea typeface="Cambria Math"/>
                        <a:sym typeface="Wingdings"/>
                      </a:rPr>
                      <m:t>≲</m:t>
                    </m:r>
                  </m:oMath>
                </a14:m>
                <a:r>
                  <a:rPr lang="en-US" sz="1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1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Gyr</a:t>
                </a:r>
                <a:endParaRPr lang="en-US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2" name="Text 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0900" y="2079018"/>
                <a:ext cx="4237057" cy="338554"/>
              </a:xfrm>
              <a:prstGeom prst="rect">
                <a:avLst/>
              </a:prstGeom>
              <a:blipFill rotWithShape="1">
                <a:blip r:embed="rId6"/>
                <a:stretch>
                  <a:fillRect t="-5357" b="-214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 Box 45"/>
          <p:cNvSpPr txBox="1">
            <a:spLocks noChangeArrowheads="1"/>
          </p:cNvSpPr>
          <p:nvPr/>
        </p:nvSpPr>
        <p:spPr bwMode="auto">
          <a:xfrm>
            <a:off x="4681473" y="2333018"/>
            <a:ext cx="43026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  </a:t>
            </a: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Efficient quenching above log(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M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</a:t>
            </a: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/M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 </a:t>
            </a: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) ~ 11</a:t>
            </a:r>
            <a:endParaRPr lang="en-US" sz="1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45"/>
          <p:cNvSpPr txBox="1">
            <a:spLocks noChangeArrowheads="1"/>
          </p:cNvSpPr>
          <p:nvPr/>
        </p:nvSpPr>
        <p:spPr bwMode="auto">
          <a:xfrm>
            <a:off x="4706967" y="1825018"/>
            <a:ext cx="41649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  </a:t>
            </a: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~ 90% of the cosmic SFR occurs on the MS</a:t>
            </a: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4724400" y="1571018"/>
            <a:ext cx="23102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  </a:t>
            </a: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SFR </a:t>
            </a: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 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M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</a:t>
            </a: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 on the MS</a:t>
            </a:r>
            <a:endParaRPr lang="en-US" sz="1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369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1143000"/>
            <a:ext cx="4495800" cy="1143000"/>
          </a:xfrm>
        </p:spPr>
        <p:txBody>
          <a:bodyPr/>
          <a:lstStyle/>
          <a:p>
            <a:pPr>
              <a:tabLst>
                <a:tab pos="2401888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In </a:t>
            </a:r>
            <a:r>
              <a:rPr lang="en-US" sz="2800" dirty="0">
                <a:solidFill>
                  <a:schemeClr val="tx1"/>
                </a:solidFill>
              </a:rPr>
              <a:t>S</a:t>
            </a:r>
            <a:r>
              <a:rPr lang="en-US" sz="2800" dirty="0" smtClean="0">
                <a:solidFill>
                  <a:schemeClr val="tx1"/>
                </a:solidFill>
              </a:rPr>
              <a:t>itu </a:t>
            </a:r>
            <a:r>
              <a:rPr lang="en-US" sz="2800" dirty="0">
                <a:solidFill>
                  <a:schemeClr val="tx1"/>
                </a:solidFill>
              </a:rPr>
              <a:t>S</a:t>
            </a:r>
            <a:r>
              <a:rPr lang="en-US" sz="2800" dirty="0" smtClean="0">
                <a:solidFill>
                  <a:schemeClr val="tx1"/>
                </a:solidFill>
              </a:rPr>
              <a:t>tudies of the high-z MS-Galaxy </a:t>
            </a:r>
            <a:r>
              <a:rPr lang="en-US" sz="2800" dirty="0">
                <a:solidFill>
                  <a:schemeClr val="tx1"/>
                </a:solidFill>
              </a:rPr>
              <a:t>P</a:t>
            </a:r>
            <a:r>
              <a:rPr lang="en-US" sz="2800" dirty="0" smtClean="0">
                <a:solidFill>
                  <a:schemeClr val="tx1"/>
                </a:solidFill>
              </a:rPr>
              <a:t>opulation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09800" y="2093655"/>
            <a:ext cx="46262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Garamond"/>
              </a:rPr>
              <a:t>kinematics: rotation vs. dispersion, perturbations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Garamond"/>
              </a:rPr>
              <a:t>mass budgets &amp; angular momentum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Garamond"/>
              </a:rPr>
              <a:t>gas – star formation scaling relations &amp; 	cosmic evolution, ISM properties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Garamond"/>
              </a:rPr>
              <a:t>dependence of SF on structure, environment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Garamond"/>
              </a:rPr>
              <a:t>outflow &amp; quenching processes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Garamond"/>
              </a:rPr>
              <a:t>scaling relations with </a:t>
            </a:r>
            <a:r>
              <a:rPr lang="en-US" sz="2000" i="1" dirty="0" err="1" smtClean="0">
                <a:solidFill>
                  <a:schemeClr val="tx1"/>
                </a:solidFill>
                <a:latin typeface="Garamond"/>
              </a:rPr>
              <a:t>metallicity</a:t>
            </a:r>
            <a:r>
              <a:rPr lang="en-US" sz="2000" i="1" dirty="0" smtClean="0">
                <a:solidFill>
                  <a:schemeClr val="tx1"/>
                </a:solidFill>
                <a:latin typeface="Garamond"/>
              </a:rPr>
              <a:t>, excitation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Garamond"/>
              </a:rPr>
              <a:t>AGN – star formation co-evolution</a:t>
            </a:r>
            <a:endParaRPr lang="en-US" sz="2000" i="1" dirty="0">
              <a:solidFill>
                <a:schemeClr val="tx1"/>
              </a:solidFill>
              <a:latin typeface="Garamond"/>
            </a:endParaRPr>
          </a:p>
        </p:txBody>
      </p:sp>
      <p:grpSp>
        <p:nvGrpSpPr>
          <p:cNvPr id="48" name="Group 47"/>
          <p:cNvGrpSpPr>
            <a:grpSpLocks noChangeAspect="1"/>
          </p:cNvGrpSpPr>
          <p:nvPr/>
        </p:nvGrpSpPr>
        <p:grpSpPr>
          <a:xfrm>
            <a:off x="7083562" y="914400"/>
            <a:ext cx="1723854" cy="1721214"/>
            <a:chOff x="6705600" y="0"/>
            <a:chExt cx="2289506" cy="2286000"/>
          </a:xfrm>
        </p:grpSpPr>
        <p:sp>
          <p:nvSpPr>
            <p:cNvPr id="45" name="Rectangle 44"/>
            <p:cNvSpPr/>
            <p:nvPr/>
          </p:nvSpPr>
          <p:spPr bwMode="auto">
            <a:xfrm>
              <a:off x="6705600" y="140525"/>
              <a:ext cx="2277093" cy="2133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400" smtClean="0">
                <a:solidFill>
                  <a:srgbClr val="FFFFFF"/>
                </a:solidFill>
              </a:endParaRPr>
            </a:p>
          </p:txBody>
        </p:sp>
        <p:pic>
          <p:nvPicPr>
            <p:cNvPr id="25190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89"/>
            <a:stretch/>
          </p:blipFill>
          <p:spPr bwMode="auto">
            <a:xfrm>
              <a:off x="6705600" y="0"/>
              <a:ext cx="2289506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060799" y="263769"/>
              <a:ext cx="1245164" cy="603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 smtClean="0">
                  <a:solidFill>
                    <a:srgbClr val="000000"/>
                  </a:solidFill>
                  <a:latin typeface="Calisto MT" panose="02040603050505030304" pitchFamily="18" charset="0"/>
                  <a:sym typeface="Symbol"/>
                </a:rPr>
                <a:t>angular</a:t>
              </a:r>
            </a:p>
            <a:p>
              <a:pPr algn="l"/>
              <a:r>
                <a:rPr lang="en-US" sz="1400" b="1" dirty="0" smtClean="0">
                  <a:solidFill>
                    <a:srgbClr val="000000"/>
                  </a:solidFill>
                  <a:latin typeface="Calisto MT" panose="02040603050505030304" pitchFamily="18" charset="0"/>
                  <a:sym typeface="Symbol"/>
                </a:rPr>
                <a:t>momentum</a:t>
              </a:r>
              <a:endParaRPr lang="en-US" sz="1400" b="1" dirty="0">
                <a:solidFill>
                  <a:srgbClr val="000000"/>
                </a:solidFill>
                <a:latin typeface="Calisto MT" panose="02040603050505030304" pitchFamily="18" charset="0"/>
              </a:endParaRPr>
            </a:p>
          </p:txBody>
        </p:sp>
      </p:grp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7222789" y="2819400"/>
            <a:ext cx="1623459" cy="1475095"/>
            <a:chOff x="6857995" y="2359815"/>
            <a:chExt cx="2015363" cy="1831185"/>
          </a:xfrm>
        </p:grpSpPr>
        <p:pic>
          <p:nvPicPr>
            <p:cNvPr id="33" name="Picture 21" descr="SinszcAO_metal_censored_pap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1" t="5455" r="1816" b="5455"/>
            <a:stretch>
              <a:fillRect/>
            </a:stretch>
          </p:blipFill>
          <p:spPr bwMode="auto">
            <a:xfrm>
              <a:off x="6858000" y="2359815"/>
              <a:ext cx="2015358" cy="183118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6857995" y="2590799"/>
              <a:ext cx="1967156" cy="3361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 err="1" smtClean="0">
                  <a:solidFill>
                    <a:srgbClr val="000000"/>
                  </a:solidFill>
                  <a:latin typeface="Calisto MT" panose="02040603050505030304" pitchFamily="18" charset="0"/>
                  <a:sym typeface="Symbol"/>
                </a:rPr>
                <a:t>metallicity</a:t>
              </a:r>
              <a:r>
                <a:rPr lang="en-US" sz="1400" b="1" dirty="0" smtClean="0">
                  <a:solidFill>
                    <a:srgbClr val="000000"/>
                  </a:solidFill>
                  <a:latin typeface="Calisto MT" panose="02040603050505030304" pitchFamily="18" charset="0"/>
                  <a:sym typeface="Symbol"/>
                </a:rPr>
                <a:t> gradients</a:t>
              </a:r>
              <a:endParaRPr lang="en-US" sz="1400" b="1" dirty="0">
                <a:solidFill>
                  <a:srgbClr val="000000"/>
                </a:solidFill>
                <a:latin typeface="Calisto MT" panose="02040603050505030304" pitchFamily="18" charset="0"/>
              </a:endParaRPr>
            </a:p>
          </p:txBody>
        </p:sp>
      </p:grp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3894181" y="4705780"/>
            <a:ext cx="1993723" cy="1508764"/>
            <a:chOff x="6172200" y="4343399"/>
            <a:chExt cx="2819400" cy="2133601"/>
          </a:xfrm>
        </p:grpSpPr>
        <p:sp>
          <p:nvSpPr>
            <p:cNvPr id="5" name="Rectangle 4"/>
            <p:cNvSpPr/>
            <p:nvPr/>
          </p:nvSpPr>
          <p:spPr bwMode="auto">
            <a:xfrm>
              <a:off x="6172200" y="4343400"/>
              <a:ext cx="2819400" cy="2057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400" smtClean="0">
                <a:solidFill>
                  <a:srgbClr val="FFFFFF"/>
                </a:solidFill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6225658" y="4343399"/>
              <a:ext cx="2765942" cy="2133601"/>
              <a:chOff x="6225658" y="4305300"/>
              <a:chExt cx="2765942" cy="2133601"/>
            </a:xfrm>
          </p:grpSpPr>
          <p:grpSp>
            <p:nvGrpSpPr>
              <p:cNvPr id="7" name="Group 6"/>
              <p:cNvGrpSpPr>
                <a:grpSpLocks noChangeAspect="1"/>
              </p:cNvGrpSpPr>
              <p:nvPr/>
            </p:nvGrpSpPr>
            <p:grpSpPr>
              <a:xfrm>
                <a:off x="6225658" y="4305300"/>
                <a:ext cx="2765942" cy="2133601"/>
                <a:chOff x="685800" y="914400"/>
                <a:chExt cx="7309992" cy="5638800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1828800" y="1143000"/>
                  <a:ext cx="533400" cy="44370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9" name="Group 8"/>
                <p:cNvGrpSpPr>
                  <a:grpSpLocks noChangeAspect="1"/>
                </p:cNvGrpSpPr>
                <p:nvPr/>
              </p:nvGrpSpPr>
              <p:grpSpPr>
                <a:xfrm>
                  <a:off x="685800" y="914400"/>
                  <a:ext cx="7309992" cy="5638800"/>
                  <a:chOff x="2103438" y="2144713"/>
                  <a:chExt cx="4937125" cy="3808412"/>
                </a:xfrm>
              </p:grpSpPr>
              <p:pic>
                <p:nvPicPr>
                  <p:cNvPr id="10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03438" y="2144713"/>
                    <a:ext cx="4937125" cy="38084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1" name="Freeform 10"/>
                  <p:cNvSpPr/>
                  <p:nvPr/>
                </p:nvSpPr>
                <p:spPr>
                  <a:xfrm>
                    <a:off x="2917065" y="3973132"/>
                    <a:ext cx="1867436" cy="772733"/>
                  </a:xfrm>
                  <a:custGeom>
                    <a:avLst/>
                    <a:gdLst>
                      <a:gd name="connsiteX0" fmla="*/ 0 w 1867436"/>
                      <a:gd name="connsiteY0" fmla="*/ 173865 h 772733"/>
                      <a:gd name="connsiteX1" fmla="*/ 141667 w 1867436"/>
                      <a:gd name="connsiteY1" fmla="*/ 251138 h 772733"/>
                      <a:gd name="connsiteX2" fmla="*/ 225380 w 1867436"/>
                      <a:gd name="connsiteY2" fmla="*/ 347730 h 772733"/>
                      <a:gd name="connsiteX3" fmla="*/ 373487 w 1867436"/>
                      <a:gd name="connsiteY3" fmla="*/ 521595 h 772733"/>
                      <a:gd name="connsiteX4" fmla="*/ 482958 w 1867436"/>
                      <a:gd name="connsiteY4" fmla="*/ 631065 h 772733"/>
                      <a:gd name="connsiteX5" fmla="*/ 560231 w 1867436"/>
                      <a:gd name="connsiteY5" fmla="*/ 708338 h 772733"/>
                      <a:gd name="connsiteX6" fmla="*/ 663262 w 1867436"/>
                      <a:gd name="connsiteY6" fmla="*/ 766293 h 772733"/>
                      <a:gd name="connsiteX7" fmla="*/ 817808 w 1867436"/>
                      <a:gd name="connsiteY7" fmla="*/ 772733 h 772733"/>
                      <a:gd name="connsiteX8" fmla="*/ 920839 w 1867436"/>
                      <a:gd name="connsiteY8" fmla="*/ 727657 h 772733"/>
                      <a:gd name="connsiteX9" fmla="*/ 1056067 w 1867436"/>
                      <a:gd name="connsiteY9" fmla="*/ 643944 h 772733"/>
                      <a:gd name="connsiteX10" fmla="*/ 1197735 w 1867436"/>
                      <a:gd name="connsiteY10" fmla="*/ 540913 h 772733"/>
                      <a:gd name="connsiteX11" fmla="*/ 1313645 w 1867436"/>
                      <a:gd name="connsiteY11" fmla="*/ 399245 h 772733"/>
                      <a:gd name="connsiteX12" fmla="*/ 1487510 w 1867436"/>
                      <a:gd name="connsiteY12" fmla="*/ 199623 h 772733"/>
                      <a:gd name="connsiteX13" fmla="*/ 1616298 w 1867436"/>
                      <a:gd name="connsiteY13" fmla="*/ 64395 h 772733"/>
                      <a:gd name="connsiteX14" fmla="*/ 1757966 w 1867436"/>
                      <a:gd name="connsiteY14" fmla="*/ 0 h 772733"/>
                      <a:gd name="connsiteX15" fmla="*/ 1867436 w 1867436"/>
                      <a:gd name="connsiteY15" fmla="*/ 32198 h 772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867436" h="772733">
                        <a:moveTo>
                          <a:pt x="0" y="173865"/>
                        </a:moveTo>
                        <a:lnTo>
                          <a:pt x="141667" y="251138"/>
                        </a:lnTo>
                        <a:lnTo>
                          <a:pt x="225380" y="347730"/>
                        </a:lnTo>
                        <a:lnTo>
                          <a:pt x="373487" y="521595"/>
                        </a:lnTo>
                        <a:lnTo>
                          <a:pt x="482958" y="631065"/>
                        </a:lnTo>
                        <a:lnTo>
                          <a:pt x="560231" y="708338"/>
                        </a:lnTo>
                        <a:lnTo>
                          <a:pt x="663262" y="766293"/>
                        </a:lnTo>
                        <a:lnTo>
                          <a:pt x="817808" y="772733"/>
                        </a:lnTo>
                        <a:lnTo>
                          <a:pt x="920839" y="727657"/>
                        </a:lnTo>
                        <a:lnTo>
                          <a:pt x="1056067" y="643944"/>
                        </a:lnTo>
                        <a:lnTo>
                          <a:pt x="1197735" y="540913"/>
                        </a:lnTo>
                        <a:lnTo>
                          <a:pt x="1313645" y="399245"/>
                        </a:lnTo>
                        <a:lnTo>
                          <a:pt x="1487510" y="199623"/>
                        </a:lnTo>
                        <a:lnTo>
                          <a:pt x="1616298" y="64395"/>
                        </a:lnTo>
                        <a:lnTo>
                          <a:pt x="1757966" y="0"/>
                        </a:lnTo>
                        <a:lnTo>
                          <a:pt x="1867436" y="32198"/>
                        </a:lnTo>
                      </a:path>
                    </a:pathLst>
                  </a:custGeom>
                  <a:noFill/>
                  <a:ln>
                    <a:solidFill>
                      <a:srgbClr val="003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" name="Freeform 11"/>
                  <p:cNvSpPr/>
                  <p:nvPr/>
                </p:nvSpPr>
                <p:spPr>
                  <a:xfrm>
                    <a:off x="2897746" y="3760631"/>
                    <a:ext cx="1159099" cy="528034"/>
                  </a:xfrm>
                  <a:custGeom>
                    <a:avLst/>
                    <a:gdLst>
                      <a:gd name="connsiteX0" fmla="*/ 0 w 1159099"/>
                      <a:gd name="connsiteY0" fmla="*/ 0 h 528034"/>
                      <a:gd name="connsiteX1" fmla="*/ 103031 w 1159099"/>
                      <a:gd name="connsiteY1" fmla="*/ 77273 h 528034"/>
                      <a:gd name="connsiteX2" fmla="*/ 193184 w 1159099"/>
                      <a:gd name="connsiteY2" fmla="*/ 212501 h 528034"/>
                      <a:gd name="connsiteX3" fmla="*/ 321972 w 1159099"/>
                      <a:gd name="connsiteY3" fmla="*/ 412124 h 528034"/>
                      <a:gd name="connsiteX4" fmla="*/ 463640 w 1159099"/>
                      <a:gd name="connsiteY4" fmla="*/ 502276 h 528034"/>
                      <a:gd name="connsiteX5" fmla="*/ 669702 w 1159099"/>
                      <a:gd name="connsiteY5" fmla="*/ 528034 h 528034"/>
                      <a:gd name="connsiteX6" fmla="*/ 856446 w 1159099"/>
                      <a:gd name="connsiteY6" fmla="*/ 489397 h 528034"/>
                      <a:gd name="connsiteX7" fmla="*/ 985234 w 1159099"/>
                      <a:gd name="connsiteY7" fmla="*/ 392806 h 528034"/>
                      <a:gd name="connsiteX8" fmla="*/ 1107584 w 1159099"/>
                      <a:gd name="connsiteY8" fmla="*/ 283335 h 528034"/>
                      <a:gd name="connsiteX9" fmla="*/ 1159099 w 1159099"/>
                      <a:gd name="connsiteY9" fmla="*/ 244699 h 5280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59099" h="528034">
                        <a:moveTo>
                          <a:pt x="0" y="0"/>
                        </a:moveTo>
                        <a:lnTo>
                          <a:pt x="103031" y="77273"/>
                        </a:lnTo>
                        <a:lnTo>
                          <a:pt x="193184" y="212501"/>
                        </a:lnTo>
                        <a:lnTo>
                          <a:pt x="321972" y="412124"/>
                        </a:lnTo>
                        <a:lnTo>
                          <a:pt x="463640" y="502276"/>
                        </a:lnTo>
                        <a:lnTo>
                          <a:pt x="669702" y="528034"/>
                        </a:lnTo>
                        <a:lnTo>
                          <a:pt x="856446" y="489397"/>
                        </a:lnTo>
                        <a:lnTo>
                          <a:pt x="985234" y="392806"/>
                        </a:lnTo>
                        <a:lnTo>
                          <a:pt x="1107584" y="283335"/>
                        </a:lnTo>
                        <a:lnTo>
                          <a:pt x="1159099" y="244699"/>
                        </a:lnTo>
                      </a:path>
                    </a:pathLst>
                  </a:custGeom>
                  <a:noFill/>
                  <a:ln>
                    <a:solidFill>
                      <a:srgbClr val="003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" name="Freeform 12"/>
                  <p:cNvSpPr/>
                  <p:nvPr/>
                </p:nvSpPr>
                <p:spPr>
                  <a:xfrm>
                    <a:off x="2917065" y="3354946"/>
                    <a:ext cx="1506828" cy="605308"/>
                  </a:xfrm>
                  <a:custGeom>
                    <a:avLst/>
                    <a:gdLst>
                      <a:gd name="connsiteX0" fmla="*/ 0 w 1506828"/>
                      <a:gd name="connsiteY0" fmla="*/ 0 h 605308"/>
                      <a:gd name="connsiteX1" fmla="*/ 154546 w 1506828"/>
                      <a:gd name="connsiteY1" fmla="*/ 90153 h 605308"/>
                      <a:gd name="connsiteX2" fmla="*/ 264017 w 1506828"/>
                      <a:gd name="connsiteY2" fmla="*/ 218941 h 605308"/>
                      <a:gd name="connsiteX3" fmla="*/ 354169 w 1506828"/>
                      <a:gd name="connsiteY3" fmla="*/ 386367 h 605308"/>
                      <a:gd name="connsiteX4" fmla="*/ 482958 w 1506828"/>
                      <a:gd name="connsiteY4" fmla="*/ 528034 h 605308"/>
                      <a:gd name="connsiteX5" fmla="*/ 637504 w 1506828"/>
                      <a:gd name="connsiteY5" fmla="*/ 605308 h 605308"/>
                      <a:gd name="connsiteX6" fmla="*/ 804929 w 1506828"/>
                      <a:gd name="connsiteY6" fmla="*/ 598868 h 605308"/>
                      <a:gd name="connsiteX7" fmla="*/ 946597 w 1506828"/>
                      <a:gd name="connsiteY7" fmla="*/ 598868 h 605308"/>
                      <a:gd name="connsiteX8" fmla="*/ 1120462 w 1506828"/>
                      <a:gd name="connsiteY8" fmla="*/ 444322 h 605308"/>
                      <a:gd name="connsiteX9" fmla="*/ 1242811 w 1506828"/>
                      <a:gd name="connsiteY9" fmla="*/ 367048 h 605308"/>
                      <a:gd name="connsiteX10" fmla="*/ 1506828 w 1506828"/>
                      <a:gd name="connsiteY10" fmla="*/ 354169 h 605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06828" h="605308">
                        <a:moveTo>
                          <a:pt x="0" y="0"/>
                        </a:moveTo>
                        <a:lnTo>
                          <a:pt x="154546" y="90153"/>
                        </a:lnTo>
                        <a:lnTo>
                          <a:pt x="264017" y="218941"/>
                        </a:lnTo>
                        <a:lnTo>
                          <a:pt x="354169" y="386367"/>
                        </a:lnTo>
                        <a:lnTo>
                          <a:pt x="482958" y="528034"/>
                        </a:lnTo>
                        <a:lnTo>
                          <a:pt x="637504" y="605308"/>
                        </a:lnTo>
                        <a:lnTo>
                          <a:pt x="804929" y="598868"/>
                        </a:lnTo>
                        <a:lnTo>
                          <a:pt x="946597" y="598868"/>
                        </a:lnTo>
                        <a:lnTo>
                          <a:pt x="1120462" y="444322"/>
                        </a:lnTo>
                        <a:lnTo>
                          <a:pt x="1242811" y="367048"/>
                        </a:lnTo>
                        <a:lnTo>
                          <a:pt x="1506828" y="354169"/>
                        </a:lnTo>
                      </a:path>
                    </a:pathLst>
                  </a:custGeom>
                  <a:noFill/>
                  <a:ln>
                    <a:solidFill>
                      <a:srgbClr val="003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4" name="Freeform 13"/>
                  <p:cNvSpPr/>
                  <p:nvPr/>
                </p:nvSpPr>
                <p:spPr>
                  <a:xfrm>
                    <a:off x="2878428" y="3496614"/>
                    <a:ext cx="1590541" cy="605307"/>
                  </a:xfrm>
                  <a:custGeom>
                    <a:avLst/>
                    <a:gdLst>
                      <a:gd name="connsiteX0" fmla="*/ 0 w 1590541"/>
                      <a:gd name="connsiteY0" fmla="*/ 0 h 605307"/>
                      <a:gd name="connsiteX1" fmla="*/ 206062 w 1590541"/>
                      <a:gd name="connsiteY1" fmla="*/ 103031 h 605307"/>
                      <a:gd name="connsiteX2" fmla="*/ 321972 w 1590541"/>
                      <a:gd name="connsiteY2" fmla="*/ 289775 h 605307"/>
                      <a:gd name="connsiteX3" fmla="*/ 457200 w 1590541"/>
                      <a:gd name="connsiteY3" fmla="*/ 418563 h 605307"/>
                      <a:gd name="connsiteX4" fmla="*/ 579549 w 1590541"/>
                      <a:gd name="connsiteY4" fmla="*/ 482958 h 605307"/>
                      <a:gd name="connsiteX5" fmla="*/ 746975 w 1590541"/>
                      <a:gd name="connsiteY5" fmla="*/ 463640 h 605307"/>
                      <a:gd name="connsiteX6" fmla="*/ 895082 w 1590541"/>
                      <a:gd name="connsiteY6" fmla="*/ 444321 h 605307"/>
                      <a:gd name="connsiteX7" fmla="*/ 1023871 w 1590541"/>
                      <a:gd name="connsiteY7" fmla="*/ 444321 h 605307"/>
                      <a:gd name="connsiteX8" fmla="*/ 1242811 w 1590541"/>
                      <a:gd name="connsiteY8" fmla="*/ 502276 h 605307"/>
                      <a:gd name="connsiteX9" fmla="*/ 1384479 w 1590541"/>
                      <a:gd name="connsiteY9" fmla="*/ 605307 h 605307"/>
                      <a:gd name="connsiteX10" fmla="*/ 1590541 w 1590541"/>
                      <a:gd name="connsiteY10" fmla="*/ 463640 h 605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90541" h="605307">
                        <a:moveTo>
                          <a:pt x="0" y="0"/>
                        </a:moveTo>
                        <a:lnTo>
                          <a:pt x="206062" y="103031"/>
                        </a:lnTo>
                        <a:lnTo>
                          <a:pt x="321972" y="289775"/>
                        </a:lnTo>
                        <a:lnTo>
                          <a:pt x="457200" y="418563"/>
                        </a:lnTo>
                        <a:lnTo>
                          <a:pt x="579549" y="482958"/>
                        </a:lnTo>
                        <a:lnTo>
                          <a:pt x="746975" y="463640"/>
                        </a:lnTo>
                        <a:lnTo>
                          <a:pt x="895082" y="444321"/>
                        </a:lnTo>
                        <a:lnTo>
                          <a:pt x="1023871" y="444321"/>
                        </a:lnTo>
                        <a:lnTo>
                          <a:pt x="1242811" y="502276"/>
                        </a:lnTo>
                        <a:lnTo>
                          <a:pt x="1384479" y="605307"/>
                        </a:lnTo>
                        <a:lnTo>
                          <a:pt x="1590541" y="463640"/>
                        </a:lnTo>
                      </a:path>
                    </a:pathLst>
                  </a:custGeom>
                  <a:noFill/>
                  <a:ln>
                    <a:solidFill>
                      <a:srgbClr val="003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5" name="Freeform 14"/>
                  <p:cNvSpPr/>
                  <p:nvPr/>
                </p:nvSpPr>
                <p:spPr>
                  <a:xfrm>
                    <a:off x="2891307" y="3554569"/>
                    <a:ext cx="3071611" cy="869324"/>
                  </a:xfrm>
                  <a:custGeom>
                    <a:avLst/>
                    <a:gdLst>
                      <a:gd name="connsiteX0" fmla="*/ 0 w 3071611"/>
                      <a:gd name="connsiteY0" fmla="*/ 0 h 869324"/>
                      <a:gd name="connsiteX1" fmla="*/ 160986 w 3071611"/>
                      <a:gd name="connsiteY1" fmla="*/ 122349 h 869324"/>
                      <a:gd name="connsiteX2" fmla="*/ 334851 w 3071611"/>
                      <a:gd name="connsiteY2" fmla="*/ 309093 h 869324"/>
                      <a:gd name="connsiteX3" fmla="*/ 573110 w 3071611"/>
                      <a:gd name="connsiteY3" fmla="*/ 399245 h 869324"/>
                      <a:gd name="connsiteX4" fmla="*/ 824248 w 3071611"/>
                      <a:gd name="connsiteY4" fmla="*/ 457200 h 869324"/>
                      <a:gd name="connsiteX5" fmla="*/ 1139780 w 3071611"/>
                      <a:gd name="connsiteY5" fmla="*/ 470079 h 869324"/>
                      <a:gd name="connsiteX6" fmla="*/ 1217054 w 3071611"/>
                      <a:gd name="connsiteY6" fmla="*/ 489397 h 869324"/>
                      <a:gd name="connsiteX7" fmla="*/ 1403797 w 3071611"/>
                      <a:gd name="connsiteY7" fmla="*/ 560231 h 869324"/>
                      <a:gd name="connsiteX8" fmla="*/ 1622738 w 3071611"/>
                      <a:gd name="connsiteY8" fmla="*/ 669701 h 869324"/>
                      <a:gd name="connsiteX9" fmla="*/ 1957589 w 3071611"/>
                      <a:gd name="connsiteY9" fmla="*/ 753414 h 869324"/>
                      <a:gd name="connsiteX10" fmla="*/ 2234485 w 3071611"/>
                      <a:gd name="connsiteY10" fmla="*/ 837127 h 869324"/>
                      <a:gd name="connsiteX11" fmla="*/ 2485623 w 3071611"/>
                      <a:gd name="connsiteY11" fmla="*/ 869324 h 869324"/>
                      <a:gd name="connsiteX12" fmla="*/ 2691685 w 3071611"/>
                      <a:gd name="connsiteY12" fmla="*/ 843566 h 869324"/>
                      <a:gd name="connsiteX13" fmla="*/ 2929944 w 3071611"/>
                      <a:gd name="connsiteY13" fmla="*/ 727656 h 869324"/>
                      <a:gd name="connsiteX14" fmla="*/ 3071611 w 3071611"/>
                      <a:gd name="connsiteY14" fmla="*/ 515155 h 869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1611" h="869324">
                        <a:moveTo>
                          <a:pt x="0" y="0"/>
                        </a:moveTo>
                        <a:lnTo>
                          <a:pt x="160986" y="122349"/>
                        </a:lnTo>
                        <a:lnTo>
                          <a:pt x="334851" y="309093"/>
                        </a:lnTo>
                        <a:lnTo>
                          <a:pt x="573110" y="399245"/>
                        </a:lnTo>
                        <a:lnTo>
                          <a:pt x="824248" y="457200"/>
                        </a:lnTo>
                        <a:lnTo>
                          <a:pt x="1139780" y="470079"/>
                        </a:lnTo>
                        <a:lnTo>
                          <a:pt x="1217054" y="489397"/>
                        </a:lnTo>
                        <a:lnTo>
                          <a:pt x="1403797" y="560231"/>
                        </a:lnTo>
                        <a:lnTo>
                          <a:pt x="1622738" y="669701"/>
                        </a:lnTo>
                        <a:lnTo>
                          <a:pt x="1957589" y="753414"/>
                        </a:lnTo>
                        <a:lnTo>
                          <a:pt x="2234485" y="837127"/>
                        </a:lnTo>
                        <a:lnTo>
                          <a:pt x="2485623" y="869324"/>
                        </a:lnTo>
                        <a:lnTo>
                          <a:pt x="2691685" y="843566"/>
                        </a:lnTo>
                        <a:lnTo>
                          <a:pt x="2929944" y="727656"/>
                        </a:lnTo>
                        <a:lnTo>
                          <a:pt x="3071611" y="515155"/>
                        </a:lnTo>
                      </a:path>
                    </a:pathLst>
                  </a:custGeom>
                  <a:noFill/>
                  <a:ln>
                    <a:solidFill>
                      <a:srgbClr val="003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6" name="Freeform 15"/>
                  <p:cNvSpPr/>
                  <p:nvPr/>
                </p:nvSpPr>
                <p:spPr>
                  <a:xfrm>
                    <a:off x="2904186" y="3934496"/>
                    <a:ext cx="1983346" cy="618186"/>
                  </a:xfrm>
                  <a:custGeom>
                    <a:avLst/>
                    <a:gdLst>
                      <a:gd name="connsiteX0" fmla="*/ 0 w 1983346"/>
                      <a:gd name="connsiteY0" fmla="*/ 0 h 618186"/>
                      <a:gd name="connsiteX1" fmla="*/ 186744 w 1983346"/>
                      <a:gd name="connsiteY1" fmla="*/ 90152 h 618186"/>
                      <a:gd name="connsiteX2" fmla="*/ 341290 w 1983346"/>
                      <a:gd name="connsiteY2" fmla="*/ 180304 h 618186"/>
                      <a:gd name="connsiteX3" fmla="*/ 502276 w 1983346"/>
                      <a:gd name="connsiteY3" fmla="*/ 309093 h 618186"/>
                      <a:gd name="connsiteX4" fmla="*/ 676141 w 1983346"/>
                      <a:gd name="connsiteY4" fmla="*/ 405684 h 618186"/>
                      <a:gd name="connsiteX5" fmla="*/ 895082 w 1983346"/>
                      <a:gd name="connsiteY5" fmla="*/ 521594 h 618186"/>
                      <a:gd name="connsiteX6" fmla="*/ 1062507 w 1983346"/>
                      <a:gd name="connsiteY6" fmla="*/ 605307 h 618186"/>
                      <a:gd name="connsiteX7" fmla="*/ 1268569 w 1983346"/>
                      <a:gd name="connsiteY7" fmla="*/ 618186 h 618186"/>
                      <a:gd name="connsiteX8" fmla="*/ 1461752 w 1983346"/>
                      <a:gd name="connsiteY8" fmla="*/ 566670 h 618186"/>
                      <a:gd name="connsiteX9" fmla="*/ 1558344 w 1983346"/>
                      <a:gd name="connsiteY9" fmla="*/ 528034 h 618186"/>
                      <a:gd name="connsiteX10" fmla="*/ 1680693 w 1983346"/>
                      <a:gd name="connsiteY10" fmla="*/ 515155 h 618186"/>
                      <a:gd name="connsiteX11" fmla="*/ 1925391 w 1983346"/>
                      <a:gd name="connsiteY11" fmla="*/ 476518 h 618186"/>
                      <a:gd name="connsiteX12" fmla="*/ 1983346 w 1983346"/>
                      <a:gd name="connsiteY12" fmla="*/ 463639 h 618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83346" h="618186">
                        <a:moveTo>
                          <a:pt x="0" y="0"/>
                        </a:moveTo>
                        <a:lnTo>
                          <a:pt x="186744" y="90152"/>
                        </a:lnTo>
                        <a:lnTo>
                          <a:pt x="341290" y="180304"/>
                        </a:lnTo>
                        <a:lnTo>
                          <a:pt x="502276" y="309093"/>
                        </a:lnTo>
                        <a:lnTo>
                          <a:pt x="676141" y="405684"/>
                        </a:lnTo>
                        <a:lnTo>
                          <a:pt x="895082" y="521594"/>
                        </a:lnTo>
                        <a:lnTo>
                          <a:pt x="1062507" y="605307"/>
                        </a:lnTo>
                        <a:lnTo>
                          <a:pt x="1268569" y="618186"/>
                        </a:lnTo>
                        <a:lnTo>
                          <a:pt x="1461752" y="566670"/>
                        </a:lnTo>
                        <a:lnTo>
                          <a:pt x="1558344" y="528034"/>
                        </a:lnTo>
                        <a:lnTo>
                          <a:pt x="1680693" y="515155"/>
                        </a:lnTo>
                        <a:lnTo>
                          <a:pt x="1925391" y="476518"/>
                        </a:lnTo>
                        <a:lnTo>
                          <a:pt x="1983346" y="463639"/>
                        </a:lnTo>
                      </a:path>
                    </a:pathLst>
                  </a:custGeom>
                  <a:noFill/>
                  <a:ln>
                    <a:solidFill>
                      <a:srgbClr val="00CC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" name="Freeform 16"/>
                  <p:cNvSpPr/>
                  <p:nvPr/>
                </p:nvSpPr>
                <p:spPr>
                  <a:xfrm>
                    <a:off x="2884868" y="3406462"/>
                    <a:ext cx="3078050" cy="1249251"/>
                  </a:xfrm>
                  <a:custGeom>
                    <a:avLst/>
                    <a:gdLst>
                      <a:gd name="connsiteX0" fmla="*/ 0 w 3078050"/>
                      <a:gd name="connsiteY0" fmla="*/ 0 h 1249251"/>
                      <a:gd name="connsiteX1" fmla="*/ 148107 w 3078050"/>
                      <a:gd name="connsiteY1" fmla="*/ 115910 h 1249251"/>
                      <a:gd name="connsiteX2" fmla="*/ 283335 w 3078050"/>
                      <a:gd name="connsiteY2" fmla="*/ 276896 h 1249251"/>
                      <a:gd name="connsiteX3" fmla="*/ 540912 w 3078050"/>
                      <a:gd name="connsiteY3" fmla="*/ 418563 h 1249251"/>
                      <a:gd name="connsiteX4" fmla="*/ 746974 w 3078050"/>
                      <a:gd name="connsiteY4" fmla="*/ 560231 h 1249251"/>
                      <a:gd name="connsiteX5" fmla="*/ 920839 w 3078050"/>
                      <a:gd name="connsiteY5" fmla="*/ 708338 h 1249251"/>
                      <a:gd name="connsiteX6" fmla="*/ 1094704 w 3078050"/>
                      <a:gd name="connsiteY6" fmla="*/ 830687 h 1249251"/>
                      <a:gd name="connsiteX7" fmla="*/ 1262129 w 3078050"/>
                      <a:gd name="connsiteY7" fmla="*/ 991673 h 1249251"/>
                      <a:gd name="connsiteX8" fmla="*/ 1403797 w 3078050"/>
                      <a:gd name="connsiteY8" fmla="*/ 1114023 h 1249251"/>
                      <a:gd name="connsiteX9" fmla="*/ 1513267 w 3078050"/>
                      <a:gd name="connsiteY9" fmla="*/ 1249251 h 1249251"/>
                      <a:gd name="connsiteX10" fmla="*/ 1667814 w 3078050"/>
                      <a:gd name="connsiteY10" fmla="*/ 1242811 h 1249251"/>
                      <a:gd name="connsiteX11" fmla="*/ 1803042 w 3078050"/>
                      <a:gd name="connsiteY11" fmla="*/ 1126901 h 1249251"/>
                      <a:gd name="connsiteX12" fmla="*/ 1886755 w 3078050"/>
                      <a:gd name="connsiteY12" fmla="*/ 985234 h 1249251"/>
                      <a:gd name="connsiteX13" fmla="*/ 1957588 w 3078050"/>
                      <a:gd name="connsiteY13" fmla="*/ 837127 h 1249251"/>
                      <a:gd name="connsiteX14" fmla="*/ 2118574 w 3078050"/>
                      <a:gd name="connsiteY14" fmla="*/ 721217 h 1249251"/>
                      <a:gd name="connsiteX15" fmla="*/ 2350394 w 3078050"/>
                      <a:gd name="connsiteY15" fmla="*/ 759853 h 1249251"/>
                      <a:gd name="connsiteX16" fmla="*/ 2685245 w 3078050"/>
                      <a:gd name="connsiteY16" fmla="*/ 798490 h 1249251"/>
                      <a:gd name="connsiteX17" fmla="*/ 3078050 w 3078050"/>
                      <a:gd name="connsiteY17" fmla="*/ 721217 h 1249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078050" h="1249251">
                        <a:moveTo>
                          <a:pt x="0" y="0"/>
                        </a:moveTo>
                        <a:lnTo>
                          <a:pt x="148107" y="115910"/>
                        </a:lnTo>
                        <a:lnTo>
                          <a:pt x="283335" y="276896"/>
                        </a:lnTo>
                        <a:lnTo>
                          <a:pt x="540912" y="418563"/>
                        </a:lnTo>
                        <a:lnTo>
                          <a:pt x="746974" y="560231"/>
                        </a:lnTo>
                        <a:lnTo>
                          <a:pt x="920839" y="708338"/>
                        </a:lnTo>
                        <a:lnTo>
                          <a:pt x="1094704" y="830687"/>
                        </a:lnTo>
                        <a:lnTo>
                          <a:pt x="1262129" y="991673"/>
                        </a:lnTo>
                        <a:lnTo>
                          <a:pt x="1403797" y="1114023"/>
                        </a:lnTo>
                        <a:lnTo>
                          <a:pt x="1513267" y="1249251"/>
                        </a:lnTo>
                        <a:lnTo>
                          <a:pt x="1667814" y="1242811"/>
                        </a:lnTo>
                        <a:lnTo>
                          <a:pt x="1803042" y="1126901"/>
                        </a:lnTo>
                        <a:lnTo>
                          <a:pt x="1886755" y="985234"/>
                        </a:lnTo>
                        <a:lnTo>
                          <a:pt x="1957588" y="837127"/>
                        </a:lnTo>
                        <a:lnTo>
                          <a:pt x="2118574" y="721217"/>
                        </a:lnTo>
                        <a:lnTo>
                          <a:pt x="2350394" y="759853"/>
                        </a:lnTo>
                        <a:lnTo>
                          <a:pt x="2685245" y="798490"/>
                        </a:lnTo>
                        <a:lnTo>
                          <a:pt x="3078050" y="721217"/>
                        </a:lnTo>
                      </a:path>
                    </a:pathLst>
                  </a:custGeom>
                  <a:noFill/>
                  <a:ln>
                    <a:solidFill>
                      <a:srgbClr val="00CC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" name="Freeform 17"/>
                  <p:cNvSpPr/>
                  <p:nvPr/>
                </p:nvSpPr>
                <p:spPr>
                  <a:xfrm>
                    <a:off x="2897746" y="3541690"/>
                    <a:ext cx="3522372" cy="1448873"/>
                  </a:xfrm>
                  <a:custGeom>
                    <a:avLst/>
                    <a:gdLst>
                      <a:gd name="connsiteX0" fmla="*/ 0 w 3522372"/>
                      <a:gd name="connsiteY0" fmla="*/ 0 h 1448873"/>
                      <a:gd name="connsiteX1" fmla="*/ 193184 w 3522372"/>
                      <a:gd name="connsiteY1" fmla="*/ 160986 h 1448873"/>
                      <a:gd name="connsiteX2" fmla="*/ 373488 w 3522372"/>
                      <a:gd name="connsiteY2" fmla="*/ 399245 h 1448873"/>
                      <a:gd name="connsiteX3" fmla="*/ 553792 w 3522372"/>
                      <a:gd name="connsiteY3" fmla="*/ 624625 h 1448873"/>
                      <a:gd name="connsiteX4" fmla="*/ 766293 w 3522372"/>
                      <a:gd name="connsiteY4" fmla="*/ 695459 h 1448873"/>
                      <a:gd name="connsiteX5" fmla="*/ 933719 w 3522372"/>
                      <a:gd name="connsiteY5" fmla="*/ 811369 h 1448873"/>
                      <a:gd name="connsiteX6" fmla="*/ 1075386 w 3522372"/>
                      <a:gd name="connsiteY6" fmla="*/ 914400 h 1448873"/>
                      <a:gd name="connsiteX7" fmla="*/ 1249251 w 3522372"/>
                      <a:gd name="connsiteY7" fmla="*/ 1030310 h 1448873"/>
                      <a:gd name="connsiteX8" fmla="*/ 1397358 w 3522372"/>
                      <a:gd name="connsiteY8" fmla="*/ 1223493 h 1448873"/>
                      <a:gd name="connsiteX9" fmla="*/ 1519708 w 3522372"/>
                      <a:gd name="connsiteY9" fmla="*/ 1345842 h 1448873"/>
                      <a:gd name="connsiteX10" fmla="*/ 1777285 w 3522372"/>
                      <a:gd name="connsiteY10" fmla="*/ 1435995 h 1448873"/>
                      <a:gd name="connsiteX11" fmla="*/ 1944710 w 3522372"/>
                      <a:gd name="connsiteY11" fmla="*/ 1448873 h 1448873"/>
                      <a:gd name="connsiteX12" fmla="*/ 2137893 w 3522372"/>
                      <a:gd name="connsiteY12" fmla="*/ 1403797 h 1448873"/>
                      <a:gd name="connsiteX13" fmla="*/ 2350395 w 3522372"/>
                      <a:gd name="connsiteY13" fmla="*/ 1345842 h 1448873"/>
                      <a:gd name="connsiteX14" fmla="*/ 2556457 w 3522372"/>
                      <a:gd name="connsiteY14" fmla="*/ 1307206 h 1448873"/>
                      <a:gd name="connsiteX15" fmla="*/ 2723882 w 3522372"/>
                      <a:gd name="connsiteY15" fmla="*/ 1242811 h 1448873"/>
                      <a:gd name="connsiteX16" fmla="*/ 2859110 w 3522372"/>
                      <a:gd name="connsiteY16" fmla="*/ 1178417 h 1448873"/>
                      <a:gd name="connsiteX17" fmla="*/ 3013657 w 3522372"/>
                      <a:gd name="connsiteY17" fmla="*/ 1101144 h 1448873"/>
                      <a:gd name="connsiteX18" fmla="*/ 3174643 w 3522372"/>
                      <a:gd name="connsiteY18" fmla="*/ 953037 h 1448873"/>
                      <a:gd name="connsiteX19" fmla="*/ 3309871 w 3522372"/>
                      <a:gd name="connsiteY19" fmla="*/ 837127 h 1448873"/>
                      <a:gd name="connsiteX20" fmla="*/ 3393584 w 3522372"/>
                      <a:gd name="connsiteY20" fmla="*/ 779172 h 1448873"/>
                      <a:gd name="connsiteX21" fmla="*/ 3490175 w 3522372"/>
                      <a:gd name="connsiteY21" fmla="*/ 740535 h 1448873"/>
                      <a:gd name="connsiteX22" fmla="*/ 3522372 w 3522372"/>
                      <a:gd name="connsiteY22" fmla="*/ 740535 h 14488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522372" h="1448873">
                        <a:moveTo>
                          <a:pt x="0" y="0"/>
                        </a:moveTo>
                        <a:lnTo>
                          <a:pt x="193184" y="160986"/>
                        </a:lnTo>
                        <a:lnTo>
                          <a:pt x="373488" y="399245"/>
                        </a:lnTo>
                        <a:lnTo>
                          <a:pt x="553792" y="624625"/>
                        </a:lnTo>
                        <a:lnTo>
                          <a:pt x="766293" y="695459"/>
                        </a:lnTo>
                        <a:lnTo>
                          <a:pt x="933719" y="811369"/>
                        </a:lnTo>
                        <a:lnTo>
                          <a:pt x="1075386" y="914400"/>
                        </a:lnTo>
                        <a:lnTo>
                          <a:pt x="1249251" y="1030310"/>
                        </a:lnTo>
                        <a:lnTo>
                          <a:pt x="1397358" y="1223493"/>
                        </a:lnTo>
                        <a:lnTo>
                          <a:pt x="1519708" y="1345842"/>
                        </a:lnTo>
                        <a:lnTo>
                          <a:pt x="1777285" y="1435995"/>
                        </a:lnTo>
                        <a:lnTo>
                          <a:pt x="1944710" y="1448873"/>
                        </a:lnTo>
                        <a:lnTo>
                          <a:pt x="2137893" y="1403797"/>
                        </a:lnTo>
                        <a:lnTo>
                          <a:pt x="2350395" y="1345842"/>
                        </a:lnTo>
                        <a:lnTo>
                          <a:pt x="2556457" y="1307206"/>
                        </a:lnTo>
                        <a:lnTo>
                          <a:pt x="2723882" y="1242811"/>
                        </a:lnTo>
                        <a:lnTo>
                          <a:pt x="2859110" y="1178417"/>
                        </a:lnTo>
                        <a:lnTo>
                          <a:pt x="3013657" y="1101144"/>
                        </a:lnTo>
                        <a:lnTo>
                          <a:pt x="3174643" y="953037"/>
                        </a:lnTo>
                        <a:lnTo>
                          <a:pt x="3309871" y="837127"/>
                        </a:lnTo>
                        <a:lnTo>
                          <a:pt x="3393584" y="779172"/>
                        </a:lnTo>
                        <a:lnTo>
                          <a:pt x="3490175" y="740535"/>
                        </a:lnTo>
                        <a:lnTo>
                          <a:pt x="3522372" y="740535"/>
                        </a:lnTo>
                      </a:path>
                    </a:pathLst>
                  </a:custGeom>
                  <a:noFill/>
                  <a:ln>
                    <a:solidFill>
                      <a:srgbClr val="00CC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9" name="Freeform 18"/>
                  <p:cNvSpPr/>
                  <p:nvPr/>
                </p:nvSpPr>
                <p:spPr>
                  <a:xfrm>
                    <a:off x="3326211" y="3303794"/>
                    <a:ext cx="3152551" cy="1004552"/>
                  </a:xfrm>
                  <a:custGeom>
                    <a:avLst/>
                    <a:gdLst>
                      <a:gd name="connsiteX0" fmla="*/ 0 w 2324636"/>
                      <a:gd name="connsiteY0" fmla="*/ 0 h 1004552"/>
                      <a:gd name="connsiteX1" fmla="*/ 167425 w 2324636"/>
                      <a:gd name="connsiteY1" fmla="*/ 186743 h 1004552"/>
                      <a:gd name="connsiteX2" fmla="*/ 270456 w 2324636"/>
                      <a:gd name="connsiteY2" fmla="*/ 270456 h 1004552"/>
                      <a:gd name="connsiteX3" fmla="*/ 444321 w 2324636"/>
                      <a:gd name="connsiteY3" fmla="*/ 405684 h 1004552"/>
                      <a:gd name="connsiteX4" fmla="*/ 605307 w 2324636"/>
                      <a:gd name="connsiteY4" fmla="*/ 585988 h 1004552"/>
                      <a:gd name="connsiteX5" fmla="*/ 824247 w 2324636"/>
                      <a:gd name="connsiteY5" fmla="*/ 824248 h 1004552"/>
                      <a:gd name="connsiteX6" fmla="*/ 940157 w 2324636"/>
                      <a:gd name="connsiteY6" fmla="*/ 927278 h 1004552"/>
                      <a:gd name="connsiteX7" fmla="*/ 1030309 w 2324636"/>
                      <a:gd name="connsiteY7" fmla="*/ 1004552 h 1004552"/>
                      <a:gd name="connsiteX8" fmla="*/ 1171977 w 2324636"/>
                      <a:gd name="connsiteY8" fmla="*/ 985233 h 1004552"/>
                      <a:gd name="connsiteX9" fmla="*/ 1255690 w 2324636"/>
                      <a:gd name="connsiteY9" fmla="*/ 927278 h 1004552"/>
                      <a:gd name="connsiteX10" fmla="*/ 1339402 w 2324636"/>
                      <a:gd name="connsiteY10" fmla="*/ 856445 h 1004552"/>
                      <a:gd name="connsiteX11" fmla="*/ 1410236 w 2324636"/>
                      <a:gd name="connsiteY11" fmla="*/ 779171 h 1004552"/>
                      <a:gd name="connsiteX12" fmla="*/ 1532586 w 2324636"/>
                      <a:gd name="connsiteY12" fmla="*/ 714777 h 1004552"/>
                      <a:gd name="connsiteX13" fmla="*/ 1654935 w 2324636"/>
                      <a:gd name="connsiteY13" fmla="*/ 682580 h 1004552"/>
                      <a:gd name="connsiteX14" fmla="*/ 1719329 w 2324636"/>
                      <a:gd name="connsiteY14" fmla="*/ 676140 h 1004552"/>
                      <a:gd name="connsiteX15" fmla="*/ 1867436 w 2324636"/>
                      <a:gd name="connsiteY15" fmla="*/ 656822 h 1004552"/>
                      <a:gd name="connsiteX16" fmla="*/ 2021983 w 2324636"/>
                      <a:gd name="connsiteY16" fmla="*/ 643943 h 1004552"/>
                      <a:gd name="connsiteX17" fmla="*/ 2324636 w 2324636"/>
                      <a:gd name="connsiteY17" fmla="*/ 515155 h 1004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324636" h="1004552">
                        <a:moveTo>
                          <a:pt x="0" y="0"/>
                        </a:moveTo>
                        <a:lnTo>
                          <a:pt x="167425" y="186743"/>
                        </a:lnTo>
                        <a:lnTo>
                          <a:pt x="270456" y="270456"/>
                        </a:lnTo>
                        <a:lnTo>
                          <a:pt x="444321" y="405684"/>
                        </a:lnTo>
                        <a:lnTo>
                          <a:pt x="605307" y="585988"/>
                        </a:lnTo>
                        <a:lnTo>
                          <a:pt x="824247" y="824248"/>
                        </a:lnTo>
                        <a:lnTo>
                          <a:pt x="940157" y="927278"/>
                        </a:lnTo>
                        <a:lnTo>
                          <a:pt x="1030309" y="1004552"/>
                        </a:lnTo>
                        <a:lnTo>
                          <a:pt x="1171977" y="985233"/>
                        </a:lnTo>
                        <a:lnTo>
                          <a:pt x="1255690" y="927278"/>
                        </a:lnTo>
                        <a:lnTo>
                          <a:pt x="1339402" y="856445"/>
                        </a:lnTo>
                        <a:lnTo>
                          <a:pt x="1410236" y="779171"/>
                        </a:lnTo>
                        <a:lnTo>
                          <a:pt x="1532586" y="714777"/>
                        </a:lnTo>
                        <a:lnTo>
                          <a:pt x="1654935" y="682580"/>
                        </a:lnTo>
                        <a:lnTo>
                          <a:pt x="1719329" y="676140"/>
                        </a:lnTo>
                        <a:lnTo>
                          <a:pt x="1867436" y="656822"/>
                        </a:lnTo>
                        <a:lnTo>
                          <a:pt x="2021983" y="643943"/>
                        </a:lnTo>
                        <a:lnTo>
                          <a:pt x="2324636" y="515155"/>
                        </a:lnTo>
                      </a:path>
                    </a:pathLst>
                  </a:custGeom>
                  <a:noFill/>
                  <a:ln>
                    <a:solidFill>
                      <a:srgbClr val="00CC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sto MT" panose="02040603050505030304" pitchFamily="18" charset="0"/>
                    </a:endParaRPr>
                  </a:p>
                </p:txBody>
              </p:sp>
              <p:sp>
                <p:nvSpPr>
                  <p:cNvPr id="20" name="Freeform 19"/>
                  <p:cNvSpPr/>
                  <p:nvPr/>
                </p:nvSpPr>
                <p:spPr>
                  <a:xfrm>
                    <a:off x="3741313" y="2472744"/>
                    <a:ext cx="3052293" cy="1126901"/>
                  </a:xfrm>
                  <a:custGeom>
                    <a:avLst/>
                    <a:gdLst>
                      <a:gd name="connsiteX0" fmla="*/ 0 w 3052293"/>
                      <a:gd name="connsiteY0" fmla="*/ 0 h 1126901"/>
                      <a:gd name="connsiteX1" fmla="*/ 373487 w 3052293"/>
                      <a:gd name="connsiteY1" fmla="*/ 148107 h 1126901"/>
                      <a:gd name="connsiteX2" fmla="*/ 1564783 w 3052293"/>
                      <a:gd name="connsiteY2" fmla="*/ 399245 h 1126901"/>
                      <a:gd name="connsiteX3" fmla="*/ 1867436 w 3052293"/>
                      <a:gd name="connsiteY3" fmla="*/ 682580 h 1126901"/>
                      <a:gd name="connsiteX4" fmla="*/ 2041301 w 3052293"/>
                      <a:gd name="connsiteY4" fmla="*/ 907960 h 1126901"/>
                      <a:gd name="connsiteX5" fmla="*/ 2208726 w 3052293"/>
                      <a:gd name="connsiteY5" fmla="*/ 1049628 h 1126901"/>
                      <a:gd name="connsiteX6" fmla="*/ 2408349 w 3052293"/>
                      <a:gd name="connsiteY6" fmla="*/ 1126901 h 1126901"/>
                      <a:gd name="connsiteX7" fmla="*/ 2659487 w 3052293"/>
                      <a:gd name="connsiteY7" fmla="*/ 1126901 h 1126901"/>
                      <a:gd name="connsiteX8" fmla="*/ 2794715 w 3052293"/>
                      <a:gd name="connsiteY8" fmla="*/ 1023870 h 1126901"/>
                      <a:gd name="connsiteX9" fmla="*/ 2981459 w 3052293"/>
                      <a:gd name="connsiteY9" fmla="*/ 792050 h 1126901"/>
                      <a:gd name="connsiteX10" fmla="*/ 3052293 w 3052293"/>
                      <a:gd name="connsiteY10" fmla="*/ 734095 h 1126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52293" h="1126901">
                        <a:moveTo>
                          <a:pt x="0" y="0"/>
                        </a:moveTo>
                        <a:lnTo>
                          <a:pt x="373487" y="148107"/>
                        </a:lnTo>
                        <a:lnTo>
                          <a:pt x="1564783" y="399245"/>
                        </a:lnTo>
                        <a:lnTo>
                          <a:pt x="1867436" y="682580"/>
                        </a:lnTo>
                        <a:lnTo>
                          <a:pt x="2041301" y="907960"/>
                        </a:lnTo>
                        <a:lnTo>
                          <a:pt x="2208726" y="1049628"/>
                        </a:lnTo>
                        <a:lnTo>
                          <a:pt x="2408349" y="1126901"/>
                        </a:lnTo>
                        <a:lnTo>
                          <a:pt x="2659487" y="1126901"/>
                        </a:lnTo>
                        <a:lnTo>
                          <a:pt x="2794715" y="1023870"/>
                        </a:lnTo>
                        <a:lnTo>
                          <a:pt x="2981459" y="792050"/>
                        </a:lnTo>
                        <a:lnTo>
                          <a:pt x="3052293" y="734095"/>
                        </a:lnTo>
                      </a:path>
                    </a:pathLst>
                  </a:custGeom>
                  <a:noFill/>
                  <a:ln>
                    <a:solidFill>
                      <a:srgbClr val="00CC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1" name="Freeform 20"/>
                  <p:cNvSpPr/>
                  <p:nvPr/>
                </p:nvSpPr>
                <p:spPr>
                  <a:xfrm>
                    <a:off x="2929944" y="2298879"/>
                    <a:ext cx="3335628" cy="1899634"/>
                  </a:xfrm>
                  <a:custGeom>
                    <a:avLst/>
                    <a:gdLst>
                      <a:gd name="connsiteX0" fmla="*/ 0 w 3335628"/>
                      <a:gd name="connsiteY0" fmla="*/ 0 h 1899634"/>
                      <a:gd name="connsiteX1" fmla="*/ 135228 w 3335628"/>
                      <a:gd name="connsiteY1" fmla="*/ 193183 h 1899634"/>
                      <a:gd name="connsiteX2" fmla="*/ 309093 w 3335628"/>
                      <a:gd name="connsiteY2" fmla="*/ 392806 h 1899634"/>
                      <a:gd name="connsiteX3" fmla="*/ 508715 w 3335628"/>
                      <a:gd name="connsiteY3" fmla="*/ 585989 h 1899634"/>
                      <a:gd name="connsiteX4" fmla="*/ 676141 w 3335628"/>
                      <a:gd name="connsiteY4" fmla="*/ 721217 h 1899634"/>
                      <a:gd name="connsiteX5" fmla="*/ 875763 w 3335628"/>
                      <a:gd name="connsiteY5" fmla="*/ 843566 h 1899634"/>
                      <a:gd name="connsiteX6" fmla="*/ 1049628 w 3335628"/>
                      <a:gd name="connsiteY6" fmla="*/ 978794 h 1899634"/>
                      <a:gd name="connsiteX7" fmla="*/ 1229932 w 3335628"/>
                      <a:gd name="connsiteY7" fmla="*/ 1165538 h 1899634"/>
                      <a:gd name="connsiteX8" fmla="*/ 1378039 w 3335628"/>
                      <a:gd name="connsiteY8" fmla="*/ 1365160 h 1899634"/>
                      <a:gd name="connsiteX9" fmla="*/ 1513267 w 3335628"/>
                      <a:gd name="connsiteY9" fmla="*/ 1539025 h 1899634"/>
                      <a:gd name="connsiteX10" fmla="*/ 1687132 w 3335628"/>
                      <a:gd name="connsiteY10" fmla="*/ 1700011 h 1899634"/>
                      <a:gd name="connsiteX11" fmla="*/ 1828800 w 3335628"/>
                      <a:gd name="connsiteY11" fmla="*/ 1803042 h 1899634"/>
                      <a:gd name="connsiteX12" fmla="*/ 1957588 w 3335628"/>
                      <a:gd name="connsiteY12" fmla="*/ 1860997 h 1899634"/>
                      <a:gd name="connsiteX13" fmla="*/ 2189408 w 3335628"/>
                      <a:gd name="connsiteY13" fmla="*/ 1899634 h 1899634"/>
                      <a:gd name="connsiteX14" fmla="*/ 2382591 w 3335628"/>
                      <a:gd name="connsiteY14" fmla="*/ 1822360 h 1899634"/>
                      <a:gd name="connsiteX15" fmla="*/ 2569335 w 3335628"/>
                      <a:gd name="connsiteY15" fmla="*/ 1706451 h 1899634"/>
                      <a:gd name="connsiteX16" fmla="*/ 2711002 w 3335628"/>
                      <a:gd name="connsiteY16" fmla="*/ 1609859 h 1899634"/>
                      <a:gd name="connsiteX17" fmla="*/ 2891307 w 3335628"/>
                      <a:gd name="connsiteY17" fmla="*/ 1558344 h 1899634"/>
                      <a:gd name="connsiteX18" fmla="*/ 3058732 w 3335628"/>
                      <a:gd name="connsiteY18" fmla="*/ 1500389 h 1899634"/>
                      <a:gd name="connsiteX19" fmla="*/ 3200400 w 3335628"/>
                      <a:gd name="connsiteY19" fmla="*/ 1455313 h 1899634"/>
                      <a:gd name="connsiteX20" fmla="*/ 3335628 w 3335628"/>
                      <a:gd name="connsiteY20" fmla="*/ 1403797 h 189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335628" h="1899634">
                        <a:moveTo>
                          <a:pt x="0" y="0"/>
                        </a:moveTo>
                        <a:lnTo>
                          <a:pt x="135228" y="193183"/>
                        </a:lnTo>
                        <a:lnTo>
                          <a:pt x="309093" y="392806"/>
                        </a:lnTo>
                        <a:lnTo>
                          <a:pt x="508715" y="585989"/>
                        </a:lnTo>
                        <a:lnTo>
                          <a:pt x="676141" y="721217"/>
                        </a:lnTo>
                        <a:lnTo>
                          <a:pt x="875763" y="843566"/>
                        </a:lnTo>
                        <a:lnTo>
                          <a:pt x="1049628" y="978794"/>
                        </a:lnTo>
                        <a:lnTo>
                          <a:pt x="1229932" y="1165538"/>
                        </a:lnTo>
                        <a:lnTo>
                          <a:pt x="1378039" y="1365160"/>
                        </a:lnTo>
                        <a:lnTo>
                          <a:pt x="1513267" y="1539025"/>
                        </a:lnTo>
                        <a:lnTo>
                          <a:pt x="1687132" y="1700011"/>
                        </a:lnTo>
                        <a:lnTo>
                          <a:pt x="1828800" y="1803042"/>
                        </a:lnTo>
                        <a:lnTo>
                          <a:pt x="1957588" y="1860997"/>
                        </a:lnTo>
                        <a:lnTo>
                          <a:pt x="2189408" y="1899634"/>
                        </a:lnTo>
                        <a:lnTo>
                          <a:pt x="2382591" y="1822360"/>
                        </a:lnTo>
                        <a:lnTo>
                          <a:pt x="2569335" y="1706451"/>
                        </a:lnTo>
                        <a:lnTo>
                          <a:pt x="2711002" y="1609859"/>
                        </a:lnTo>
                        <a:lnTo>
                          <a:pt x="2891307" y="1558344"/>
                        </a:lnTo>
                        <a:lnTo>
                          <a:pt x="3058732" y="1500389"/>
                        </a:lnTo>
                        <a:lnTo>
                          <a:pt x="3200400" y="1455313"/>
                        </a:lnTo>
                        <a:lnTo>
                          <a:pt x="3335628" y="1403797"/>
                        </a:lnTo>
                      </a:path>
                    </a:pathLst>
                  </a:custGeom>
                  <a:no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2" name="Freeform 21"/>
                  <p:cNvSpPr/>
                  <p:nvPr/>
                </p:nvSpPr>
                <p:spPr>
                  <a:xfrm>
                    <a:off x="2884868" y="3084490"/>
                    <a:ext cx="3309870" cy="1197735"/>
                  </a:xfrm>
                  <a:custGeom>
                    <a:avLst/>
                    <a:gdLst>
                      <a:gd name="connsiteX0" fmla="*/ 0 w 3309870"/>
                      <a:gd name="connsiteY0" fmla="*/ 0 h 1197735"/>
                      <a:gd name="connsiteX1" fmla="*/ 148107 w 3309870"/>
                      <a:gd name="connsiteY1" fmla="*/ 167425 h 1197735"/>
                      <a:gd name="connsiteX2" fmla="*/ 264017 w 3309870"/>
                      <a:gd name="connsiteY2" fmla="*/ 367048 h 1197735"/>
                      <a:gd name="connsiteX3" fmla="*/ 386366 w 3309870"/>
                      <a:gd name="connsiteY3" fmla="*/ 560231 h 1197735"/>
                      <a:gd name="connsiteX4" fmla="*/ 515155 w 3309870"/>
                      <a:gd name="connsiteY4" fmla="*/ 740535 h 1197735"/>
                      <a:gd name="connsiteX5" fmla="*/ 643943 w 3309870"/>
                      <a:gd name="connsiteY5" fmla="*/ 882203 h 1197735"/>
                      <a:gd name="connsiteX6" fmla="*/ 965915 w 3309870"/>
                      <a:gd name="connsiteY6" fmla="*/ 1004552 h 1197735"/>
                      <a:gd name="connsiteX7" fmla="*/ 1088264 w 3309870"/>
                      <a:gd name="connsiteY7" fmla="*/ 1049628 h 1197735"/>
                      <a:gd name="connsiteX8" fmla="*/ 1255690 w 3309870"/>
                      <a:gd name="connsiteY8" fmla="*/ 1126902 h 1197735"/>
                      <a:gd name="connsiteX9" fmla="*/ 1474631 w 3309870"/>
                      <a:gd name="connsiteY9" fmla="*/ 1165538 h 1197735"/>
                      <a:gd name="connsiteX10" fmla="*/ 1687132 w 3309870"/>
                      <a:gd name="connsiteY10" fmla="*/ 1197735 h 1197735"/>
                      <a:gd name="connsiteX11" fmla="*/ 1873876 w 3309870"/>
                      <a:gd name="connsiteY11" fmla="*/ 1178417 h 1197735"/>
                      <a:gd name="connsiteX12" fmla="*/ 2099256 w 3309870"/>
                      <a:gd name="connsiteY12" fmla="*/ 1152659 h 1197735"/>
                      <a:gd name="connsiteX13" fmla="*/ 2343955 w 3309870"/>
                      <a:gd name="connsiteY13" fmla="*/ 1126902 h 1197735"/>
                      <a:gd name="connsiteX14" fmla="*/ 2569335 w 3309870"/>
                      <a:gd name="connsiteY14" fmla="*/ 1094704 h 1197735"/>
                      <a:gd name="connsiteX15" fmla="*/ 2762518 w 3309870"/>
                      <a:gd name="connsiteY15" fmla="*/ 1062507 h 1197735"/>
                      <a:gd name="connsiteX16" fmla="*/ 2917064 w 3309870"/>
                      <a:gd name="connsiteY16" fmla="*/ 978795 h 1197735"/>
                      <a:gd name="connsiteX17" fmla="*/ 3206839 w 3309870"/>
                      <a:gd name="connsiteY17" fmla="*/ 837127 h 1197735"/>
                      <a:gd name="connsiteX18" fmla="*/ 3309870 w 3309870"/>
                      <a:gd name="connsiteY18" fmla="*/ 772733 h 1197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309870" h="1197735">
                        <a:moveTo>
                          <a:pt x="0" y="0"/>
                        </a:moveTo>
                        <a:lnTo>
                          <a:pt x="148107" y="167425"/>
                        </a:lnTo>
                        <a:lnTo>
                          <a:pt x="264017" y="367048"/>
                        </a:lnTo>
                        <a:lnTo>
                          <a:pt x="386366" y="560231"/>
                        </a:lnTo>
                        <a:lnTo>
                          <a:pt x="515155" y="740535"/>
                        </a:lnTo>
                        <a:lnTo>
                          <a:pt x="643943" y="882203"/>
                        </a:lnTo>
                        <a:lnTo>
                          <a:pt x="965915" y="1004552"/>
                        </a:lnTo>
                        <a:lnTo>
                          <a:pt x="1088264" y="1049628"/>
                        </a:lnTo>
                        <a:lnTo>
                          <a:pt x="1255690" y="1126902"/>
                        </a:lnTo>
                        <a:lnTo>
                          <a:pt x="1474631" y="1165538"/>
                        </a:lnTo>
                        <a:lnTo>
                          <a:pt x="1687132" y="1197735"/>
                        </a:lnTo>
                        <a:lnTo>
                          <a:pt x="1873876" y="1178417"/>
                        </a:lnTo>
                        <a:lnTo>
                          <a:pt x="2099256" y="1152659"/>
                        </a:lnTo>
                        <a:lnTo>
                          <a:pt x="2343955" y="1126902"/>
                        </a:lnTo>
                        <a:lnTo>
                          <a:pt x="2569335" y="1094704"/>
                        </a:lnTo>
                        <a:lnTo>
                          <a:pt x="2762518" y="1062507"/>
                        </a:lnTo>
                        <a:lnTo>
                          <a:pt x="2917064" y="978795"/>
                        </a:lnTo>
                        <a:lnTo>
                          <a:pt x="3206839" y="837127"/>
                        </a:lnTo>
                        <a:lnTo>
                          <a:pt x="3309870" y="772733"/>
                        </a:lnTo>
                      </a:path>
                    </a:pathLst>
                  </a:custGeom>
                  <a:no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3" name="Freeform 22"/>
                  <p:cNvSpPr/>
                  <p:nvPr/>
                </p:nvSpPr>
                <p:spPr>
                  <a:xfrm>
                    <a:off x="2871989" y="3496614"/>
                    <a:ext cx="2189408" cy="985234"/>
                  </a:xfrm>
                  <a:custGeom>
                    <a:avLst/>
                    <a:gdLst>
                      <a:gd name="connsiteX0" fmla="*/ 0 w 2189408"/>
                      <a:gd name="connsiteY0" fmla="*/ 0 h 985234"/>
                      <a:gd name="connsiteX1" fmla="*/ 96591 w 2189408"/>
                      <a:gd name="connsiteY1" fmla="*/ 154547 h 985234"/>
                      <a:gd name="connsiteX2" fmla="*/ 199622 w 2189408"/>
                      <a:gd name="connsiteY2" fmla="*/ 302654 h 985234"/>
                      <a:gd name="connsiteX3" fmla="*/ 328411 w 2189408"/>
                      <a:gd name="connsiteY3" fmla="*/ 508716 h 985234"/>
                      <a:gd name="connsiteX4" fmla="*/ 450760 w 2189408"/>
                      <a:gd name="connsiteY4" fmla="*/ 663262 h 985234"/>
                      <a:gd name="connsiteX5" fmla="*/ 669701 w 2189408"/>
                      <a:gd name="connsiteY5" fmla="*/ 830687 h 985234"/>
                      <a:gd name="connsiteX6" fmla="*/ 875763 w 2189408"/>
                      <a:gd name="connsiteY6" fmla="*/ 940158 h 985234"/>
                      <a:gd name="connsiteX7" fmla="*/ 1107583 w 2189408"/>
                      <a:gd name="connsiteY7" fmla="*/ 985234 h 985234"/>
                      <a:gd name="connsiteX8" fmla="*/ 1294326 w 2189408"/>
                      <a:gd name="connsiteY8" fmla="*/ 972355 h 985234"/>
                      <a:gd name="connsiteX9" fmla="*/ 1461752 w 2189408"/>
                      <a:gd name="connsiteY9" fmla="*/ 946597 h 985234"/>
                      <a:gd name="connsiteX10" fmla="*/ 1687132 w 2189408"/>
                      <a:gd name="connsiteY10" fmla="*/ 824248 h 985234"/>
                      <a:gd name="connsiteX11" fmla="*/ 1886755 w 2189408"/>
                      <a:gd name="connsiteY11" fmla="*/ 650383 h 985234"/>
                      <a:gd name="connsiteX12" fmla="*/ 2086377 w 2189408"/>
                      <a:gd name="connsiteY12" fmla="*/ 611747 h 985234"/>
                      <a:gd name="connsiteX13" fmla="*/ 2189408 w 2189408"/>
                      <a:gd name="connsiteY13" fmla="*/ 585989 h 985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189408" h="985234">
                        <a:moveTo>
                          <a:pt x="0" y="0"/>
                        </a:moveTo>
                        <a:lnTo>
                          <a:pt x="96591" y="154547"/>
                        </a:lnTo>
                        <a:lnTo>
                          <a:pt x="199622" y="302654"/>
                        </a:lnTo>
                        <a:lnTo>
                          <a:pt x="328411" y="508716"/>
                        </a:lnTo>
                        <a:lnTo>
                          <a:pt x="450760" y="663262"/>
                        </a:lnTo>
                        <a:lnTo>
                          <a:pt x="669701" y="830687"/>
                        </a:lnTo>
                        <a:lnTo>
                          <a:pt x="875763" y="940158"/>
                        </a:lnTo>
                        <a:lnTo>
                          <a:pt x="1107583" y="985234"/>
                        </a:lnTo>
                        <a:lnTo>
                          <a:pt x="1294326" y="972355"/>
                        </a:lnTo>
                        <a:lnTo>
                          <a:pt x="1461752" y="946597"/>
                        </a:lnTo>
                        <a:lnTo>
                          <a:pt x="1687132" y="824248"/>
                        </a:lnTo>
                        <a:lnTo>
                          <a:pt x="1886755" y="650383"/>
                        </a:lnTo>
                        <a:lnTo>
                          <a:pt x="2086377" y="611747"/>
                        </a:lnTo>
                        <a:lnTo>
                          <a:pt x="2189408" y="585989"/>
                        </a:lnTo>
                      </a:path>
                    </a:pathLst>
                  </a:custGeom>
                  <a:no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4" name="Freeform 23"/>
                  <p:cNvSpPr/>
                  <p:nvPr/>
                </p:nvSpPr>
                <p:spPr>
                  <a:xfrm>
                    <a:off x="2884868" y="3612524"/>
                    <a:ext cx="3734873" cy="1326524"/>
                  </a:xfrm>
                  <a:custGeom>
                    <a:avLst/>
                    <a:gdLst>
                      <a:gd name="connsiteX0" fmla="*/ 0 w 3734873"/>
                      <a:gd name="connsiteY0" fmla="*/ 0 h 1326524"/>
                      <a:gd name="connsiteX1" fmla="*/ 115909 w 3734873"/>
                      <a:gd name="connsiteY1" fmla="*/ 199622 h 1326524"/>
                      <a:gd name="connsiteX2" fmla="*/ 264017 w 3734873"/>
                      <a:gd name="connsiteY2" fmla="*/ 373487 h 1326524"/>
                      <a:gd name="connsiteX3" fmla="*/ 444321 w 3734873"/>
                      <a:gd name="connsiteY3" fmla="*/ 528034 h 1326524"/>
                      <a:gd name="connsiteX4" fmla="*/ 695459 w 3734873"/>
                      <a:gd name="connsiteY4" fmla="*/ 624625 h 1326524"/>
                      <a:gd name="connsiteX5" fmla="*/ 1036749 w 3734873"/>
                      <a:gd name="connsiteY5" fmla="*/ 727656 h 1326524"/>
                      <a:gd name="connsiteX6" fmla="*/ 1159098 w 3734873"/>
                      <a:gd name="connsiteY6" fmla="*/ 785611 h 1326524"/>
                      <a:gd name="connsiteX7" fmla="*/ 1442433 w 3734873"/>
                      <a:gd name="connsiteY7" fmla="*/ 927279 h 1326524"/>
                      <a:gd name="connsiteX8" fmla="*/ 1654935 w 3734873"/>
                      <a:gd name="connsiteY8" fmla="*/ 1062507 h 1326524"/>
                      <a:gd name="connsiteX9" fmla="*/ 1912512 w 3734873"/>
                      <a:gd name="connsiteY9" fmla="*/ 1165538 h 1326524"/>
                      <a:gd name="connsiteX10" fmla="*/ 2157211 w 3734873"/>
                      <a:gd name="connsiteY10" fmla="*/ 1313645 h 1326524"/>
                      <a:gd name="connsiteX11" fmla="*/ 2582214 w 3734873"/>
                      <a:gd name="connsiteY11" fmla="*/ 1326524 h 1326524"/>
                      <a:gd name="connsiteX12" fmla="*/ 2730321 w 3734873"/>
                      <a:gd name="connsiteY12" fmla="*/ 1300766 h 1326524"/>
                      <a:gd name="connsiteX13" fmla="*/ 3058732 w 3734873"/>
                      <a:gd name="connsiteY13" fmla="*/ 1262130 h 1326524"/>
                      <a:gd name="connsiteX14" fmla="*/ 3316309 w 3734873"/>
                      <a:gd name="connsiteY14" fmla="*/ 1139780 h 1326524"/>
                      <a:gd name="connsiteX15" fmla="*/ 3573887 w 3734873"/>
                      <a:gd name="connsiteY15" fmla="*/ 978794 h 1326524"/>
                      <a:gd name="connsiteX16" fmla="*/ 3734873 w 3734873"/>
                      <a:gd name="connsiteY16" fmla="*/ 850006 h 1326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734873" h="1326524">
                        <a:moveTo>
                          <a:pt x="0" y="0"/>
                        </a:moveTo>
                        <a:lnTo>
                          <a:pt x="115909" y="199622"/>
                        </a:lnTo>
                        <a:lnTo>
                          <a:pt x="264017" y="373487"/>
                        </a:lnTo>
                        <a:lnTo>
                          <a:pt x="444321" y="528034"/>
                        </a:lnTo>
                        <a:lnTo>
                          <a:pt x="695459" y="624625"/>
                        </a:lnTo>
                        <a:lnTo>
                          <a:pt x="1036749" y="727656"/>
                        </a:lnTo>
                        <a:lnTo>
                          <a:pt x="1159098" y="785611"/>
                        </a:lnTo>
                        <a:lnTo>
                          <a:pt x="1442433" y="927279"/>
                        </a:lnTo>
                        <a:lnTo>
                          <a:pt x="1654935" y="1062507"/>
                        </a:lnTo>
                        <a:lnTo>
                          <a:pt x="1912512" y="1165538"/>
                        </a:lnTo>
                        <a:lnTo>
                          <a:pt x="2157211" y="1313645"/>
                        </a:lnTo>
                        <a:lnTo>
                          <a:pt x="2582214" y="1326524"/>
                        </a:lnTo>
                        <a:lnTo>
                          <a:pt x="2730321" y="1300766"/>
                        </a:lnTo>
                        <a:lnTo>
                          <a:pt x="3058732" y="1262130"/>
                        </a:lnTo>
                        <a:lnTo>
                          <a:pt x="3316309" y="1139780"/>
                        </a:lnTo>
                        <a:lnTo>
                          <a:pt x="3573887" y="978794"/>
                        </a:lnTo>
                        <a:lnTo>
                          <a:pt x="3734873" y="850006"/>
                        </a:lnTo>
                      </a:path>
                    </a:pathLst>
                  </a:custGeom>
                  <a:no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5" name="Freeform 24"/>
                  <p:cNvSpPr/>
                  <p:nvPr/>
                </p:nvSpPr>
                <p:spPr>
                  <a:xfrm>
                    <a:off x="2884868" y="3857223"/>
                    <a:ext cx="2279560" cy="637504"/>
                  </a:xfrm>
                  <a:custGeom>
                    <a:avLst/>
                    <a:gdLst>
                      <a:gd name="connsiteX0" fmla="*/ 0 w 2279560"/>
                      <a:gd name="connsiteY0" fmla="*/ 0 h 637504"/>
                      <a:gd name="connsiteX1" fmla="*/ 135228 w 2279560"/>
                      <a:gd name="connsiteY1" fmla="*/ 90152 h 637504"/>
                      <a:gd name="connsiteX2" fmla="*/ 238259 w 2279560"/>
                      <a:gd name="connsiteY2" fmla="*/ 257577 h 637504"/>
                      <a:gd name="connsiteX3" fmla="*/ 360608 w 2279560"/>
                      <a:gd name="connsiteY3" fmla="*/ 321971 h 637504"/>
                      <a:gd name="connsiteX4" fmla="*/ 631064 w 2279560"/>
                      <a:gd name="connsiteY4" fmla="*/ 450760 h 637504"/>
                      <a:gd name="connsiteX5" fmla="*/ 811369 w 2279560"/>
                      <a:gd name="connsiteY5" fmla="*/ 540912 h 637504"/>
                      <a:gd name="connsiteX6" fmla="*/ 1075386 w 2279560"/>
                      <a:gd name="connsiteY6" fmla="*/ 605307 h 637504"/>
                      <a:gd name="connsiteX7" fmla="*/ 1371600 w 2279560"/>
                      <a:gd name="connsiteY7" fmla="*/ 637504 h 637504"/>
                      <a:gd name="connsiteX8" fmla="*/ 1616298 w 2279560"/>
                      <a:gd name="connsiteY8" fmla="*/ 585988 h 637504"/>
                      <a:gd name="connsiteX9" fmla="*/ 1770845 w 2279560"/>
                      <a:gd name="connsiteY9" fmla="*/ 534473 h 637504"/>
                      <a:gd name="connsiteX10" fmla="*/ 1951149 w 2279560"/>
                      <a:gd name="connsiteY10" fmla="*/ 418563 h 637504"/>
                      <a:gd name="connsiteX11" fmla="*/ 2118574 w 2279560"/>
                      <a:gd name="connsiteY11" fmla="*/ 328411 h 637504"/>
                      <a:gd name="connsiteX12" fmla="*/ 2279560 w 2279560"/>
                      <a:gd name="connsiteY12" fmla="*/ 238259 h 637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279560" h="637504">
                        <a:moveTo>
                          <a:pt x="0" y="0"/>
                        </a:moveTo>
                        <a:lnTo>
                          <a:pt x="135228" y="90152"/>
                        </a:lnTo>
                        <a:lnTo>
                          <a:pt x="238259" y="257577"/>
                        </a:lnTo>
                        <a:lnTo>
                          <a:pt x="360608" y="321971"/>
                        </a:lnTo>
                        <a:lnTo>
                          <a:pt x="631064" y="450760"/>
                        </a:lnTo>
                        <a:lnTo>
                          <a:pt x="811369" y="540912"/>
                        </a:lnTo>
                        <a:lnTo>
                          <a:pt x="1075386" y="605307"/>
                        </a:lnTo>
                        <a:lnTo>
                          <a:pt x="1371600" y="637504"/>
                        </a:lnTo>
                        <a:lnTo>
                          <a:pt x="1616298" y="585988"/>
                        </a:lnTo>
                        <a:lnTo>
                          <a:pt x="1770845" y="534473"/>
                        </a:lnTo>
                        <a:lnTo>
                          <a:pt x="1951149" y="418563"/>
                        </a:lnTo>
                        <a:lnTo>
                          <a:pt x="2118574" y="328411"/>
                        </a:lnTo>
                        <a:lnTo>
                          <a:pt x="2279560" y="238259"/>
                        </a:lnTo>
                      </a:path>
                    </a:pathLst>
                  </a:custGeom>
                  <a:no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6" name="Freeform 25"/>
                  <p:cNvSpPr/>
                  <p:nvPr/>
                </p:nvSpPr>
                <p:spPr>
                  <a:xfrm>
                    <a:off x="3232597" y="2298879"/>
                    <a:ext cx="3065172" cy="1584101"/>
                  </a:xfrm>
                  <a:custGeom>
                    <a:avLst/>
                    <a:gdLst>
                      <a:gd name="connsiteX0" fmla="*/ 0 w 3065172"/>
                      <a:gd name="connsiteY0" fmla="*/ 0 h 1584101"/>
                      <a:gd name="connsiteX1" fmla="*/ 141668 w 3065172"/>
                      <a:gd name="connsiteY1" fmla="*/ 264017 h 1584101"/>
                      <a:gd name="connsiteX2" fmla="*/ 315533 w 3065172"/>
                      <a:gd name="connsiteY2" fmla="*/ 528034 h 1584101"/>
                      <a:gd name="connsiteX3" fmla="*/ 476518 w 3065172"/>
                      <a:gd name="connsiteY3" fmla="*/ 811369 h 1584101"/>
                      <a:gd name="connsiteX4" fmla="*/ 624626 w 3065172"/>
                      <a:gd name="connsiteY4" fmla="*/ 965915 h 1584101"/>
                      <a:gd name="connsiteX5" fmla="*/ 798490 w 3065172"/>
                      <a:gd name="connsiteY5" fmla="*/ 1126901 h 1584101"/>
                      <a:gd name="connsiteX6" fmla="*/ 914400 w 3065172"/>
                      <a:gd name="connsiteY6" fmla="*/ 1275008 h 1584101"/>
                      <a:gd name="connsiteX7" fmla="*/ 1043189 w 3065172"/>
                      <a:gd name="connsiteY7" fmla="*/ 1416676 h 1584101"/>
                      <a:gd name="connsiteX8" fmla="*/ 1178417 w 3065172"/>
                      <a:gd name="connsiteY8" fmla="*/ 1500389 h 1584101"/>
                      <a:gd name="connsiteX9" fmla="*/ 1390918 w 3065172"/>
                      <a:gd name="connsiteY9" fmla="*/ 1558344 h 1584101"/>
                      <a:gd name="connsiteX10" fmla="*/ 1551904 w 3065172"/>
                      <a:gd name="connsiteY10" fmla="*/ 1584101 h 1584101"/>
                      <a:gd name="connsiteX11" fmla="*/ 1700011 w 3065172"/>
                      <a:gd name="connsiteY11" fmla="*/ 1584101 h 1584101"/>
                      <a:gd name="connsiteX12" fmla="*/ 1841679 w 3065172"/>
                      <a:gd name="connsiteY12" fmla="*/ 1551904 h 1584101"/>
                      <a:gd name="connsiteX13" fmla="*/ 2086378 w 3065172"/>
                      <a:gd name="connsiteY13" fmla="*/ 1468191 h 1584101"/>
                      <a:gd name="connsiteX14" fmla="*/ 2260242 w 3065172"/>
                      <a:gd name="connsiteY14" fmla="*/ 1423115 h 1584101"/>
                      <a:gd name="connsiteX15" fmla="*/ 2414789 w 3065172"/>
                      <a:gd name="connsiteY15" fmla="*/ 1352282 h 1584101"/>
                      <a:gd name="connsiteX16" fmla="*/ 2575775 w 3065172"/>
                      <a:gd name="connsiteY16" fmla="*/ 1262129 h 1584101"/>
                      <a:gd name="connsiteX17" fmla="*/ 2762518 w 3065172"/>
                      <a:gd name="connsiteY17" fmla="*/ 1159098 h 1584101"/>
                      <a:gd name="connsiteX18" fmla="*/ 2917065 w 3065172"/>
                      <a:gd name="connsiteY18" fmla="*/ 1075386 h 1584101"/>
                      <a:gd name="connsiteX19" fmla="*/ 3065172 w 3065172"/>
                      <a:gd name="connsiteY19" fmla="*/ 998113 h 1584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065172" h="1584101">
                        <a:moveTo>
                          <a:pt x="0" y="0"/>
                        </a:moveTo>
                        <a:lnTo>
                          <a:pt x="141668" y="264017"/>
                        </a:lnTo>
                        <a:lnTo>
                          <a:pt x="315533" y="528034"/>
                        </a:lnTo>
                        <a:lnTo>
                          <a:pt x="476518" y="811369"/>
                        </a:lnTo>
                        <a:lnTo>
                          <a:pt x="624626" y="965915"/>
                        </a:lnTo>
                        <a:lnTo>
                          <a:pt x="798490" y="1126901"/>
                        </a:lnTo>
                        <a:lnTo>
                          <a:pt x="914400" y="1275008"/>
                        </a:lnTo>
                        <a:lnTo>
                          <a:pt x="1043189" y="1416676"/>
                        </a:lnTo>
                        <a:lnTo>
                          <a:pt x="1178417" y="1500389"/>
                        </a:lnTo>
                        <a:lnTo>
                          <a:pt x="1390918" y="1558344"/>
                        </a:lnTo>
                        <a:lnTo>
                          <a:pt x="1551904" y="1584101"/>
                        </a:lnTo>
                        <a:lnTo>
                          <a:pt x="1700011" y="1584101"/>
                        </a:lnTo>
                        <a:lnTo>
                          <a:pt x="1841679" y="1551904"/>
                        </a:lnTo>
                        <a:lnTo>
                          <a:pt x="2086378" y="1468191"/>
                        </a:lnTo>
                        <a:lnTo>
                          <a:pt x="2260242" y="1423115"/>
                        </a:lnTo>
                        <a:lnTo>
                          <a:pt x="2414789" y="1352282"/>
                        </a:lnTo>
                        <a:lnTo>
                          <a:pt x="2575775" y="1262129"/>
                        </a:lnTo>
                        <a:lnTo>
                          <a:pt x="2762518" y="1159098"/>
                        </a:lnTo>
                        <a:lnTo>
                          <a:pt x="2917065" y="1075386"/>
                        </a:lnTo>
                        <a:lnTo>
                          <a:pt x="3065172" y="998113"/>
                        </a:lnTo>
                      </a:path>
                    </a:pathLst>
                  </a:cu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7" name="Freeform 26"/>
                  <p:cNvSpPr/>
                  <p:nvPr/>
                </p:nvSpPr>
                <p:spPr>
                  <a:xfrm>
                    <a:off x="2897746" y="2517820"/>
                    <a:ext cx="2607972" cy="1577662"/>
                  </a:xfrm>
                  <a:custGeom>
                    <a:avLst/>
                    <a:gdLst>
                      <a:gd name="connsiteX0" fmla="*/ 0 w 2607972"/>
                      <a:gd name="connsiteY0" fmla="*/ 0 h 1577662"/>
                      <a:gd name="connsiteX1" fmla="*/ 154547 w 2607972"/>
                      <a:gd name="connsiteY1" fmla="*/ 251138 h 1577662"/>
                      <a:gd name="connsiteX2" fmla="*/ 302654 w 2607972"/>
                      <a:gd name="connsiteY2" fmla="*/ 489397 h 1577662"/>
                      <a:gd name="connsiteX3" fmla="*/ 470079 w 2607972"/>
                      <a:gd name="connsiteY3" fmla="*/ 734095 h 1577662"/>
                      <a:gd name="connsiteX4" fmla="*/ 618186 w 2607972"/>
                      <a:gd name="connsiteY4" fmla="*/ 946597 h 1577662"/>
                      <a:gd name="connsiteX5" fmla="*/ 817809 w 2607972"/>
                      <a:gd name="connsiteY5" fmla="*/ 1191295 h 1577662"/>
                      <a:gd name="connsiteX6" fmla="*/ 946598 w 2607972"/>
                      <a:gd name="connsiteY6" fmla="*/ 1332963 h 1577662"/>
                      <a:gd name="connsiteX7" fmla="*/ 1165539 w 2607972"/>
                      <a:gd name="connsiteY7" fmla="*/ 1500388 h 1577662"/>
                      <a:gd name="connsiteX8" fmla="*/ 1474631 w 2607972"/>
                      <a:gd name="connsiteY8" fmla="*/ 1577662 h 1577662"/>
                      <a:gd name="connsiteX9" fmla="*/ 1700012 w 2607972"/>
                      <a:gd name="connsiteY9" fmla="*/ 1564783 h 1577662"/>
                      <a:gd name="connsiteX10" fmla="*/ 1996226 w 2607972"/>
                      <a:gd name="connsiteY10" fmla="*/ 1500388 h 1577662"/>
                      <a:gd name="connsiteX11" fmla="*/ 2189409 w 2607972"/>
                      <a:gd name="connsiteY11" fmla="*/ 1461752 h 1577662"/>
                      <a:gd name="connsiteX12" fmla="*/ 2395471 w 2607972"/>
                      <a:gd name="connsiteY12" fmla="*/ 1352281 h 1577662"/>
                      <a:gd name="connsiteX13" fmla="*/ 2607972 w 2607972"/>
                      <a:gd name="connsiteY13" fmla="*/ 1010991 h 1577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07972" h="1577662">
                        <a:moveTo>
                          <a:pt x="0" y="0"/>
                        </a:moveTo>
                        <a:lnTo>
                          <a:pt x="154547" y="251138"/>
                        </a:lnTo>
                        <a:lnTo>
                          <a:pt x="302654" y="489397"/>
                        </a:lnTo>
                        <a:lnTo>
                          <a:pt x="470079" y="734095"/>
                        </a:lnTo>
                        <a:lnTo>
                          <a:pt x="618186" y="946597"/>
                        </a:lnTo>
                        <a:lnTo>
                          <a:pt x="817809" y="1191295"/>
                        </a:lnTo>
                        <a:lnTo>
                          <a:pt x="946598" y="1332963"/>
                        </a:lnTo>
                        <a:lnTo>
                          <a:pt x="1165539" y="1500388"/>
                        </a:lnTo>
                        <a:lnTo>
                          <a:pt x="1474631" y="1577662"/>
                        </a:lnTo>
                        <a:lnTo>
                          <a:pt x="1700012" y="1564783"/>
                        </a:lnTo>
                        <a:lnTo>
                          <a:pt x="1996226" y="1500388"/>
                        </a:lnTo>
                        <a:lnTo>
                          <a:pt x="2189409" y="1461752"/>
                        </a:lnTo>
                        <a:lnTo>
                          <a:pt x="2395471" y="1352281"/>
                        </a:lnTo>
                        <a:lnTo>
                          <a:pt x="2607972" y="1010991"/>
                        </a:lnTo>
                      </a:path>
                    </a:pathLst>
                  </a:cu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8" name="Freeform 27"/>
                  <p:cNvSpPr/>
                  <p:nvPr/>
                </p:nvSpPr>
                <p:spPr>
                  <a:xfrm>
                    <a:off x="2897746" y="2595093"/>
                    <a:ext cx="2492062" cy="1687132"/>
                  </a:xfrm>
                  <a:custGeom>
                    <a:avLst/>
                    <a:gdLst>
                      <a:gd name="connsiteX0" fmla="*/ 0 w 2492062"/>
                      <a:gd name="connsiteY0" fmla="*/ 0 h 1687132"/>
                      <a:gd name="connsiteX1" fmla="*/ 251139 w 2492062"/>
                      <a:gd name="connsiteY1" fmla="*/ 264017 h 1687132"/>
                      <a:gd name="connsiteX2" fmla="*/ 373488 w 2492062"/>
                      <a:gd name="connsiteY2" fmla="*/ 457200 h 1687132"/>
                      <a:gd name="connsiteX3" fmla="*/ 540913 w 2492062"/>
                      <a:gd name="connsiteY3" fmla="*/ 663262 h 1687132"/>
                      <a:gd name="connsiteX4" fmla="*/ 643944 w 2492062"/>
                      <a:gd name="connsiteY4" fmla="*/ 837127 h 1687132"/>
                      <a:gd name="connsiteX5" fmla="*/ 772733 w 2492062"/>
                      <a:gd name="connsiteY5" fmla="*/ 1030310 h 1687132"/>
                      <a:gd name="connsiteX6" fmla="*/ 920840 w 2492062"/>
                      <a:gd name="connsiteY6" fmla="*/ 1294327 h 1687132"/>
                      <a:gd name="connsiteX7" fmla="*/ 1114023 w 2492062"/>
                      <a:gd name="connsiteY7" fmla="*/ 1519707 h 1687132"/>
                      <a:gd name="connsiteX8" fmla="*/ 1223493 w 2492062"/>
                      <a:gd name="connsiteY8" fmla="*/ 1616299 h 1687132"/>
                      <a:gd name="connsiteX9" fmla="*/ 1358722 w 2492062"/>
                      <a:gd name="connsiteY9" fmla="*/ 1687132 h 1687132"/>
                      <a:gd name="connsiteX10" fmla="*/ 1648496 w 2492062"/>
                      <a:gd name="connsiteY10" fmla="*/ 1687132 h 1687132"/>
                      <a:gd name="connsiteX11" fmla="*/ 1809482 w 2492062"/>
                      <a:gd name="connsiteY11" fmla="*/ 1648496 h 1687132"/>
                      <a:gd name="connsiteX12" fmla="*/ 2041302 w 2492062"/>
                      <a:gd name="connsiteY12" fmla="*/ 1609859 h 1687132"/>
                      <a:gd name="connsiteX13" fmla="*/ 2234485 w 2492062"/>
                      <a:gd name="connsiteY13" fmla="*/ 1571222 h 1687132"/>
                      <a:gd name="connsiteX14" fmla="*/ 2414789 w 2492062"/>
                      <a:gd name="connsiteY14" fmla="*/ 1526146 h 1687132"/>
                      <a:gd name="connsiteX15" fmla="*/ 2492062 w 2492062"/>
                      <a:gd name="connsiteY15" fmla="*/ 1506828 h 1687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492062" h="1687132">
                        <a:moveTo>
                          <a:pt x="0" y="0"/>
                        </a:moveTo>
                        <a:lnTo>
                          <a:pt x="251139" y="264017"/>
                        </a:lnTo>
                        <a:lnTo>
                          <a:pt x="373488" y="457200"/>
                        </a:lnTo>
                        <a:lnTo>
                          <a:pt x="540913" y="663262"/>
                        </a:lnTo>
                        <a:lnTo>
                          <a:pt x="643944" y="837127"/>
                        </a:lnTo>
                        <a:lnTo>
                          <a:pt x="772733" y="1030310"/>
                        </a:lnTo>
                        <a:lnTo>
                          <a:pt x="920840" y="1294327"/>
                        </a:lnTo>
                        <a:lnTo>
                          <a:pt x="1114023" y="1519707"/>
                        </a:lnTo>
                        <a:lnTo>
                          <a:pt x="1223493" y="1616299"/>
                        </a:lnTo>
                        <a:lnTo>
                          <a:pt x="1358722" y="1687132"/>
                        </a:lnTo>
                        <a:lnTo>
                          <a:pt x="1648496" y="1687132"/>
                        </a:lnTo>
                        <a:lnTo>
                          <a:pt x="1809482" y="1648496"/>
                        </a:lnTo>
                        <a:lnTo>
                          <a:pt x="2041302" y="1609859"/>
                        </a:lnTo>
                        <a:lnTo>
                          <a:pt x="2234485" y="1571222"/>
                        </a:lnTo>
                        <a:lnTo>
                          <a:pt x="2414789" y="1526146"/>
                        </a:lnTo>
                        <a:lnTo>
                          <a:pt x="2492062" y="1506828"/>
                        </a:lnTo>
                      </a:path>
                    </a:pathLst>
                  </a:cu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9" name="Freeform 28"/>
                  <p:cNvSpPr/>
                  <p:nvPr/>
                </p:nvSpPr>
                <p:spPr>
                  <a:xfrm>
                    <a:off x="2878428" y="3515932"/>
                    <a:ext cx="3380704" cy="547354"/>
                  </a:xfrm>
                  <a:custGeom>
                    <a:avLst/>
                    <a:gdLst>
                      <a:gd name="connsiteX0" fmla="*/ 0 w 3380704"/>
                      <a:gd name="connsiteY0" fmla="*/ 115910 h 547353"/>
                      <a:gd name="connsiteX1" fmla="*/ 173865 w 3380704"/>
                      <a:gd name="connsiteY1" fmla="*/ 270457 h 547353"/>
                      <a:gd name="connsiteX2" fmla="*/ 296214 w 3380704"/>
                      <a:gd name="connsiteY2" fmla="*/ 347730 h 547353"/>
                      <a:gd name="connsiteX3" fmla="*/ 489397 w 3380704"/>
                      <a:gd name="connsiteY3" fmla="*/ 425003 h 547353"/>
                      <a:gd name="connsiteX4" fmla="*/ 856445 w 3380704"/>
                      <a:gd name="connsiteY4" fmla="*/ 463640 h 547353"/>
                      <a:gd name="connsiteX5" fmla="*/ 1242811 w 3380704"/>
                      <a:gd name="connsiteY5" fmla="*/ 528034 h 547353"/>
                      <a:gd name="connsiteX6" fmla="*/ 1423116 w 3380704"/>
                      <a:gd name="connsiteY6" fmla="*/ 547353 h 547353"/>
                      <a:gd name="connsiteX7" fmla="*/ 1687133 w 3380704"/>
                      <a:gd name="connsiteY7" fmla="*/ 534474 h 547353"/>
                      <a:gd name="connsiteX8" fmla="*/ 1944710 w 3380704"/>
                      <a:gd name="connsiteY8" fmla="*/ 470079 h 547353"/>
                      <a:gd name="connsiteX9" fmla="*/ 2157211 w 3380704"/>
                      <a:gd name="connsiteY9" fmla="*/ 412124 h 547353"/>
                      <a:gd name="connsiteX10" fmla="*/ 2343955 w 3380704"/>
                      <a:gd name="connsiteY10" fmla="*/ 347730 h 547353"/>
                      <a:gd name="connsiteX11" fmla="*/ 2562896 w 3380704"/>
                      <a:gd name="connsiteY11" fmla="*/ 302654 h 547353"/>
                      <a:gd name="connsiteX12" fmla="*/ 2756079 w 3380704"/>
                      <a:gd name="connsiteY12" fmla="*/ 238260 h 547353"/>
                      <a:gd name="connsiteX13" fmla="*/ 2878428 w 3380704"/>
                      <a:gd name="connsiteY13" fmla="*/ 135229 h 547353"/>
                      <a:gd name="connsiteX14" fmla="*/ 3078051 w 3380704"/>
                      <a:gd name="connsiteY14" fmla="*/ 45076 h 547353"/>
                      <a:gd name="connsiteX15" fmla="*/ 3380704 w 3380704"/>
                      <a:gd name="connsiteY15" fmla="*/ 0 h 547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380704" h="547353">
                        <a:moveTo>
                          <a:pt x="0" y="115910"/>
                        </a:moveTo>
                        <a:lnTo>
                          <a:pt x="173865" y="270457"/>
                        </a:lnTo>
                        <a:lnTo>
                          <a:pt x="296214" y="347730"/>
                        </a:lnTo>
                        <a:lnTo>
                          <a:pt x="489397" y="425003"/>
                        </a:lnTo>
                        <a:lnTo>
                          <a:pt x="856445" y="463640"/>
                        </a:lnTo>
                        <a:lnTo>
                          <a:pt x="1242811" y="528034"/>
                        </a:lnTo>
                        <a:lnTo>
                          <a:pt x="1423116" y="547353"/>
                        </a:lnTo>
                        <a:lnTo>
                          <a:pt x="1687133" y="534474"/>
                        </a:lnTo>
                        <a:lnTo>
                          <a:pt x="1944710" y="470079"/>
                        </a:lnTo>
                        <a:lnTo>
                          <a:pt x="2157211" y="412124"/>
                        </a:lnTo>
                        <a:lnTo>
                          <a:pt x="2343955" y="347730"/>
                        </a:lnTo>
                        <a:lnTo>
                          <a:pt x="2562896" y="302654"/>
                        </a:lnTo>
                        <a:lnTo>
                          <a:pt x="2756079" y="238260"/>
                        </a:lnTo>
                        <a:lnTo>
                          <a:pt x="2878428" y="135229"/>
                        </a:lnTo>
                        <a:lnTo>
                          <a:pt x="3078051" y="45076"/>
                        </a:lnTo>
                        <a:lnTo>
                          <a:pt x="3380704" y="0"/>
                        </a:lnTo>
                      </a:path>
                    </a:pathLst>
                  </a:cu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sp>
            <p:nvSpPr>
              <p:cNvPr id="36" name="TextBox 35"/>
              <p:cNvSpPr txBox="1"/>
              <p:nvPr/>
            </p:nvSpPr>
            <p:spPr>
              <a:xfrm>
                <a:off x="7353450" y="4461419"/>
                <a:ext cx="1208357" cy="3746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 dirty="0" smtClean="0">
                    <a:solidFill>
                      <a:srgbClr val="000000"/>
                    </a:solidFill>
                    <a:latin typeface="Calisto MT" panose="02040603050505030304" pitchFamily="18" charset="0"/>
                    <a:sym typeface="Symbol"/>
                  </a:rPr>
                  <a:t>quenching</a:t>
                </a:r>
                <a:endParaRPr lang="en-US" sz="1400" b="1" dirty="0">
                  <a:solidFill>
                    <a:srgbClr val="000000"/>
                  </a:solidFill>
                  <a:latin typeface="Calisto MT" panose="02040603050505030304" pitchFamily="18" charset="0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453161" y="5179859"/>
            <a:ext cx="1524000" cy="904320"/>
            <a:chOff x="3217332" y="5191271"/>
            <a:chExt cx="2851457" cy="1299148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46951488"/>
                </p:ext>
              </p:extLst>
            </p:nvPr>
          </p:nvGraphicFramePr>
          <p:xfrm>
            <a:off x="3217332" y="5191271"/>
            <a:ext cx="2851457" cy="12991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2437" name="SPW 7.0 Graph" r:id="rId7" imgW="6652080" imgH="3030120" progId="SigmaPlotGraphicObject.5">
                    <p:embed/>
                  </p:oleObj>
                </mc:Choice>
                <mc:Fallback>
                  <p:oleObj name="SPW 7.0 Graph" r:id="rId7" imgW="6652080" imgH="3030120" progId="SigmaPlotGraphicObject.5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217332" y="5191271"/>
                          <a:ext cx="2851457" cy="12991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TextBox 36"/>
            <p:cNvSpPr txBox="1"/>
            <p:nvPr/>
          </p:nvSpPr>
          <p:spPr>
            <a:xfrm>
              <a:off x="4426030" y="5340218"/>
              <a:ext cx="1365171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 smtClean="0">
                  <a:solidFill>
                    <a:srgbClr val="000000"/>
                  </a:solidFill>
                  <a:latin typeface="Calisto MT" panose="02040603050505030304" pitchFamily="18" charset="0"/>
                  <a:sym typeface="Symbol"/>
                </a:rPr>
                <a:t>feedback</a:t>
              </a:r>
              <a:endParaRPr lang="en-US" sz="1400" b="1" dirty="0">
                <a:solidFill>
                  <a:srgbClr val="000000"/>
                </a:solidFill>
                <a:latin typeface="Calisto MT" panose="02040603050505030304" pitchFamily="18" charset="0"/>
              </a:endParaRPr>
            </a:p>
          </p:txBody>
        </p:sp>
      </p:grp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2286000" y="4884760"/>
            <a:ext cx="1508927" cy="1371600"/>
            <a:chOff x="152400" y="4191000"/>
            <a:chExt cx="2215544" cy="201390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191000"/>
              <a:ext cx="2181225" cy="2013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76168" y="4298513"/>
              <a:ext cx="1991776" cy="451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 smtClean="0">
                  <a:solidFill>
                    <a:srgbClr val="000000"/>
                  </a:solidFill>
                  <a:latin typeface="Calisto MT" panose="02040603050505030304" pitchFamily="18" charset="0"/>
                  <a:sym typeface="Symbol"/>
                </a:rPr>
                <a:t>ISM excitation</a:t>
              </a:r>
              <a:endParaRPr lang="en-US" sz="1400" b="1" dirty="0">
                <a:solidFill>
                  <a:srgbClr val="000000"/>
                </a:solidFill>
                <a:latin typeface="Calisto MT" panose="02040603050505030304" pitchFamily="18" charset="0"/>
              </a:endParaRPr>
            </a:p>
          </p:txBody>
        </p:sp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73483" y="3870679"/>
            <a:ext cx="1783658" cy="1073630"/>
            <a:chOff x="78525" y="2438400"/>
            <a:chExt cx="2207475" cy="1328737"/>
          </a:xfrm>
        </p:grpSpPr>
        <p:pic>
          <p:nvPicPr>
            <p:cNvPr id="251992" name="Picture 8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5" y="2438400"/>
              <a:ext cx="2207475" cy="1328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381000" y="2514600"/>
              <a:ext cx="13933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 smtClean="0">
                  <a:solidFill>
                    <a:srgbClr val="000000"/>
                  </a:solidFill>
                  <a:latin typeface="Calisto MT" panose="02040603050505030304" pitchFamily="18" charset="0"/>
                  <a:sym typeface="Symbol"/>
                </a:rPr>
                <a:t>baryon fraction</a:t>
              </a:r>
              <a:endParaRPr lang="en-US" sz="1400" b="1" dirty="0">
                <a:solidFill>
                  <a:srgbClr val="000000"/>
                </a:solidFill>
                <a:latin typeface="Calisto MT" panose="0204060305050503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16355" y="3376550"/>
              <a:ext cx="11095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 smtClean="0">
                  <a:solidFill>
                    <a:srgbClr val="000000"/>
                  </a:solidFill>
                  <a:latin typeface="Calisto MT" panose="02040603050505030304" pitchFamily="18" charset="0"/>
                  <a:sym typeface="Symbol"/>
                </a:rPr>
                <a:t>radius (</a:t>
              </a:r>
              <a:r>
                <a:rPr lang="en-US" sz="1400" b="1" dirty="0" err="1" smtClean="0">
                  <a:solidFill>
                    <a:srgbClr val="000000"/>
                  </a:solidFill>
                  <a:latin typeface="Calisto MT" panose="02040603050505030304" pitchFamily="18" charset="0"/>
                  <a:sym typeface="Symbol"/>
                </a:rPr>
                <a:t>kpc</a:t>
              </a:r>
              <a:r>
                <a:rPr lang="en-US" sz="1400" b="1" dirty="0" smtClean="0">
                  <a:solidFill>
                    <a:srgbClr val="000000"/>
                  </a:solidFill>
                  <a:latin typeface="Calisto MT" panose="02040603050505030304" pitchFamily="18" charset="0"/>
                  <a:sym typeface="Symbol"/>
                </a:rPr>
                <a:t>)</a:t>
              </a:r>
              <a:endParaRPr lang="en-US" sz="1400" b="1" dirty="0">
                <a:solidFill>
                  <a:srgbClr val="000000"/>
                </a:solidFill>
                <a:latin typeface="Calisto MT" panose="02040603050505030304" pitchFamily="18" charset="0"/>
              </a:endParaRPr>
            </a:p>
          </p:txBody>
        </p:sp>
      </p:grp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197471" y="2233082"/>
            <a:ext cx="1588637" cy="1323865"/>
            <a:chOff x="1" y="76200"/>
            <a:chExt cx="2285999" cy="1905000"/>
          </a:xfrm>
        </p:grpSpPr>
        <p:sp>
          <p:nvSpPr>
            <p:cNvPr id="44" name="Rectangle 43"/>
            <p:cNvSpPr/>
            <p:nvPr/>
          </p:nvSpPr>
          <p:spPr bwMode="auto">
            <a:xfrm>
              <a:off x="32657" y="76200"/>
              <a:ext cx="2253343" cy="1905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400" smtClean="0">
                <a:solidFill>
                  <a:srgbClr val="FFFFFF"/>
                </a:solidFill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521" b="8143"/>
            <a:stretch/>
          </p:blipFill>
          <p:spPr bwMode="auto">
            <a:xfrm>
              <a:off x="1" y="218202"/>
              <a:ext cx="2209800" cy="1749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596349" y="1169504"/>
              <a:ext cx="1321851" cy="401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 smtClean="0">
                  <a:solidFill>
                    <a:srgbClr val="000000"/>
                  </a:solidFill>
                  <a:latin typeface="Calisto MT" panose="02040603050505030304" pitchFamily="18" charset="0"/>
                  <a:sym typeface="Symbol"/>
                </a:rPr>
                <a:t>turbulence</a:t>
              </a:r>
              <a:endParaRPr lang="en-US" sz="1400" b="1" dirty="0">
                <a:solidFill>
                  <a:srgbClr val="000000"/>
                </a:solidFill>
                <a:latin typeface="Calisto MT" panose="02040603050505030304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66800" y="1467678"/>
              <a:ext cx="353776" cy="401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 smtClean="0">
                  <a:solidFill>
                    <a:srgbClr val="000000"/>
                  </a:solidFill>
                  <a:latin typeface="Calisto MT" panose="02040603050505030304" pitchFamily="18" charset="0"/>
                  <a:sym typeface="Symbol"/>
                </a:rPr>
                <a:t>z</a:t>
              </a:r>
              <a:endParaRPr lang="en-US" sz="1400" b="1" dirty="0">
                <a:solidFill>
                  <a:srgbClr val="000000"/>
                </a:solidFill>
                <a:latin typeface="Calisto MT" panose="02040603050505030304" pitchFamily="18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0" y="6262649"/>
            <a:ext cx="9067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Burkert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2015, </a:t>
            </a:r>
            <a:r>
              <a:rPr lang="en-US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Wuyts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2014, 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2016, </a:t>
            </a:r>
            <a:r>
              <a:rPr lang="en-US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Sobral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 2014, </a:t>
            </a:r>
            <a:r>
              <a:rPr lang="en-US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Foerster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Schreiber et al. 2014, 2015 </a:t>
            </a:r>
            <a:r>
              <a:rPr lang="en-US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Genzel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2014a,b 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2015,  </a:t>
            </a:r>
            <a:r>
              <a:rPr lang="en-US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Steidel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2014, </a:t>
            </a:r>
            <a:r>
              <a:rPr lang="en-US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Wisnioski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2012, 2015, </a:t>
            </a:r>
            <a:r>
              <a:rPr lang="en-US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Tacconi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2013, </a:t>
            </a:r>
            <a:r>
              <a:rPr lang="en-US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Barro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2012, 2015, 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et al. 2014, </a:t>
            </a:r>
            <a:r>
              <a:rPr lang="en-US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Steidel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2014, Sanders et al. 2014, Coil et al. 2014,  </a:t>
            </a:r>
            <a:r>
              <a:rPr lang="en-US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Kriek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2015, Price et al. 2015, Nelson et al. 2015, van </a:t>
            </a:r>
            <a:r>
              <a:rPr lang="en-US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Dokkum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2015, Stott et al. 2016, </a:t>
            </a:r>
            <a:r>
              <a:rPr lang="en-US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Magdis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2016, Schreiber et al. 2016</a:t>
            </a:r>
            <a:endParaRPr lang="en-US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6553201" y="4294496"/>
            <a:ext cx="1800684" cy="1777688"/>
            <a:chOff x="2690486" y="2971708"/>
            <a:chExt cx="2872114" cy="2835434"/>
          </a:xfrm>
        </p:grpSpPr>
        <p:sp>
          <p:nvSpPr>
            <p:cNvPr id="75" name="Rectangle 74"/>
            <p:cNvSpPr/>
            <p:nvPr/>
          </p:nvSpPr>
          <p:spPr bwMode="auto">
            <a:xfrm>
              <a:off x="2895600" y="2971800"/>
              <a:ext cx="2667000" cy="2819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400" smtClean="0">
                <a:solidFill>
                  <a:srgbClr val="FFFFFF"/>
                </a:solidFill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2690486" y="2971708"/>
              <a:ext cx="2872114" cy="2835434"/>
              <a:chOff x="1166486" y="2438308"/>
              <a:chExt cx="2872114" cy="2835434"/>
            </a:xfrm>
          </p:grpSpPr>
          <p:grpSp>
            <p:nvGrpSpPr>
              <p:cNvPr id="55" name="Group 54"/>
              <p:cNvGrpSpPr>
                <a:grpSpLocks noChangeAspect="1"/>
              </p:cNvGrpSpPr>
              <p:nvPr/>
            </p:nvGrpSpPr>
            <p:grpSpPr>
              <a:xfrm>
                <a:off x="1273693" y="2485321"/>
                <a:ext cx="2764907" cy="2766069"/>
                <a:chOff x="1676400" y="167631"/>
                <a:chExt cx="5867399" cy="5869866"/>
              </a:xfrm>
            </p:grpSpPr>
            <p:pic>
              <p:nvPicPr>
                <p:cNvPr id="6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8794"/>
                <a:stretch/>
              </p:blipFill>
              <p:spPr bwMode="auto">
                <a:xfrm>
                  <a:off x="1676400" y="167631"/>
                  <a:ext cx="5867399" cy="58698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1" name="Oval 60"/>
                <p:cNvSpPr/>
                <p:nvPr/>
              </p:nvSpPr>
              <p:spPr>
                <a:xfrm>
                  <a:off x="3352801" y="4495800"/>
                  <a:ext cx="256298" cy="256298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5747587" y="2571750"/>
                  <a:ext cx="256298" cy="256298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072714" y="5128310"/>
                  <a:ext cx="256298" cy="256298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3048000" y="666750"/>
                  <a:ext cx="256298" cy="256298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4306176" y="3425139"/>
                  <a:ext cx="256298" cy="256298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6219825" y="2352675"/>
                  <a:ext cx="256299" cy="256299"/>
                </a:xfrm>
                <a:prstGeom prst="ellipse">
                  <a:avLst/>
                </a:prstGeom>
                <a:solidFill>
                  <a:srgbClr val="000099"/>
                </a:solidFill>
                <a:ln w="190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2905125" y="5153025"/>
                  <a:ext cx="256299" cy="256299"/>
                </a:xfrm>
                <a:prstGeom prst="ellipse">
                  <a:avLst/>
                </a:prstGeom>
                <a:solidFill>
                  <a:srgbClr val="000099"/>
                </a:solidFill>
                <a:ln w="190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2988018" y="5005515"/>
                  <a:ext cx="256299" cy="256299"/>
                </a:xfrm>
                <a:prstGeom prst="ellipse">
                  <a:avLst/>
                </a:prstGeom>
                <a:solidFill>
                  <a:srgbClr val="000099"/>
                </a:solidFill>
                <a:ln w="190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31493" y="3714750"/>
                  <a:ext cx="256299" cy="256299"/>
                </a:xfrm>
                <a:prstGeom prst="ellipse">
                  <a:avLst/>
                </a:prstGeom>
                <a:solidFill>
                  <a:srgbClr val="000099"/>
                </a:solidFill>
                <a:ln w="190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3048000" y="838200"/>
                  <a:ext cx="256299" cy="256299"/>
                </a:xfrm>
                <a:prstGeom prst="ellipse">
                  <a:avLst/>
                </a:prstGeom>
                <a:solidFill>
                  <a:srgbClr val="000099"/>
                </a:solidFill>
                <a:ln w="190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4883493" y="3371850"/>
                  <a:ext cx="256299" cy="256299"/>
                </a:xfrm>
                <a:prstGeom prst="ellipse">
                  <a:avLst/>
                </a:prstGeom>
                <a:solidFill>
                  <a:srgbClr val="000099"/>
                </a:solidFill>
                <a:ln w="190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3790950" y="4081900"/>
                  <a:ext cx="256298" cy="256298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3876675" y="4448175"/>
                  <a:ext cx="256299" cy="256299"/>
                </a:xfrm>
                <a:prstGeom prst="ellipse">
                  <a:avLst/>
                </a:prstGeom>
                <a:solidFill>
                  <a:srgbClr val="000099"/>
                </a:solidFill>
                <a:ln w="190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4962526" y="2952749"/>
                  <a:ext cx="256298" cy="256298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6200000">
                <a:off x="-25679" y="3630473"/>
                <a:ext cx="2835434" cy="4511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0000"/>
                    </a:solidFill>
                    <a:latin typeface="Garamond" panose="02020404030301010803" pitchFamily="18" charset="0"/>
                  </a:rPr>
                  <a:t>m</a:t>
                </a:r>
                <a:r>
                  <a:rPr lang="en-US" sz="1400" b="1" dirty="0" smtClean="0">
                    <a:solidFill>
                      <a:srgbClr val="000000"/>
                    </a:solidFill>
                    <a:latin typeface="Garamond" panose="02020404030301010803" pitchFamily="18" charset="0"/>
                  </a:rPr>
                  <a:t>olecular gas fraction</a:t>
                </a:r>
                <a:endParaRPr lang="en-US" sz="1400" b="1" dirty="0">
                  <a:solidFill>
                    <a:srgbClr val="000000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57" name="Freeform 56"/>
              <p:cNvSpPr/>
              <p:nvPr/>
            </p:nvSpPr>
            <p:spPr bwMode="auto">
              <a:xfrm>
                <a:off x="1883338" y="4343400"/>
                <a:ext cx="1752600" cy="457200"/>
              </a:xfrm>
              <a:custGeom>
                <a:avLst/>
                <a:gdLst>
                  <a:gd name="connsiteX0" fmla="*/ 0 w 2299854"/>
                  <a:gd name="connsiteY0" fmla="*/ 318654 h 623454"/>
                  <a:gd name="connsiteX1" fmla="*/ 637309 w 2299854"/>
                  <a:gd name="connsiteY1" fmla="*/ 235527 h 623454"/>
                  <a:gd name="connsiteX2" fmla="*/ 1787236 w 2299854"/>
                  <a:gd name="connsiteY2" fmla="*/ 138545 h 623454"/>
                  <a:gd name="connsiteX3" fmla="*/ 2299854 w 2299854"/>
                  <a:gd name="connsiteY3" fmla="*/ 0 h 623454"/>
                  <a:gd name="connsiteX4" fmla="*/ 2299854 w 2299854"/>
                  <a:gd name="connsiteY4" fmla="*/ 415636 h 623454"/>
                  <a:gd name="connsiteX5" fmla="*/ 1676400 w 2299854"/>
                  <a:gd name="connsiteY5" fmla="*/ 443345 h 623454"/>
                  <a:gd name="connsiteX6" fmla="*/ 13854 w 2299854"/>
                  <a:gd name="connsiteY6" fmla="*/ 623454 h 623454"/>
                  <a:gd name="connsiteX7" fmla="*/ 0 w 2299854"/>
                  <a:gd name="connsiteY7" fmla="*/ 318654 h 623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99854" h="623454">
                    <a:moveTo>
                      <a:pt x="0" y="318654"/>
                    </a:moveTo>
                    <a:lnTo>
                      <a:pt x="637309" y="235527"/>
                    </a:lnTo>
                    <a:lnTo>
                      <a:pt x="1787236" y="138545"/>
                    </a:lnTo>
                    <a:lnTo>
                      <a:pt x="2299854" y="0"/>
                    </a:lnTo>
                    <a:lnTo>
                      <a:pt x="2299854" y="415636"/>
                    </a:lnTo>
                    <a:lnTo>
                      <a:pt x="1676400" y="443345"/>
                    </a:lnTo>
                    <a:lnTo>
                      <a:pt x="13854" y="623454"/>
                    </a:lnTo>
                    <a:lnTo>
                      <a:pt x="0" y="318654"/>
                    </a:lnTo>
                    <a:close/>
                  </a:path>
                </a:pathLst>
              </a:custGeom>
              <a:solidFill>
                <a:srgbClr val="00B050">
                  <a:alpha val="51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883725" y="4642472"/>
                <a:ext cx="1039606" cy="4099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b="1" dirty="0" smtClean="0">
                    <a:solidFill>
                      <a:srgbClr val="000000"/>
                    </a:solidFill>
                    <a:latin typeface="Calisto MT" panose="02040603050505030304" pitchFamily="18" charset="0"/>
                    <a:sym typeface="Symbol"/>
                  </a:rPr>
                  <a:t>redshift</a:t>
                </a:r>
                <a:endParaRPr lang="en-US" sz="1200" b="1" dirty="0">
                  <a:solidFill>
                    <a:srgbClr val="000000"/>
                  </a:solidFill>
                  <a:latin typeface="Calisto MT" panose="02040603050505030304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095248" y="3002280"/>
                <a:ext cx="1736251" cy="455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 dirty="0" smtClean="0">
                    <a:solidFill>
                      <a:srgbClr val="000000"/>
                    </a:solidFill>
                    <a:latin typeface="Calisto MT" panose="02040603050505030304" pitchFamily="18" charset="0"/>
                  </a:rPr>
                  <a:t>gas fractions</a:t>
                </a:r>
                <a:endParaRPr lang="en-US" sz="1400" b="1" dirty="0">
                  <a:solidFill>
                    <a:srgbClr val="000000"/>
                  </a:solidFill>
                  <a:latin typeface="Calisto MT" panose="02040603050505030304" pitchFamily="18" charset="0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4463938" y="4603205"/>
              <a:ext cx="553255" cy="45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</a:t>
              </a:r>
              <a:endPara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52400" y="838200"/>
            <a:ext cx="1340339" cy="1255455"/>
            <a:chOff x="2286000" y="4800600"/>
            <a:chExt cx="1524000" cy="1524000"/>
          </a:xfrm>
        </p:grpSpPr>
        <p:sp>
          <p:nvSpPr>
            <p:cNvPr id="77" name="Rectangle 76"/>
            <p:cNvSpPr/>
            <p:nvPr/>
          </p:nvSpPr>
          <p:spPr bwMode="auto">
            <a:xfrm>
              <a:off x="2286000" y="4800600"/>
              <a:ext cx="1524000" cy="152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82" name="Picture 24" descr="stamps_withmass_sinszc_ESO50_bx610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50" t="3035" r="61784" b="82941"/>
            <a:stretch/>
          </p:blipFill>
          <p:spPr bwMode="auto">
            <a:xfrm>
              <a:off x="2362200" y="4876800"/>
              <a:ext cx="135846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Box 79"/>
            <p:cNvSpPr txBox="1"/>
            <p:nvPr/>
          </p:nvSpPr>
          <p:spPr>
            <a:xfrm>
              <a:off x="2703067" y="5943600"/>
              <a:ext cx="8242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FF"/>
                  </a:solidFill>
                  <a:latin typeface="Calisto MT" panose="02040603050505030304" pitchFamily="18" charset="0"/>
                </a:rPr>
                <a:t>rotation</a:t>
              </a:r>
              <a:endParaRPr lang="en-US" sz="1400" b="1" dirty="0">
                <a:solidFill>
                  <a:srgbClr val="FFFFFF"/>
                </a:solidFill>
                <a:latin typeface="Calisto MT" panose="02040603050505030304" pitchFamily="18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228600" y="47985"/>
            <a:ext cx="8868769" cy="1280173"/>
            <a:chOff x="228600" y="47985"/>
            <a:chExt cx="8868769" cy="1280173"/>
          </a:xfrm>
        </p:grpSpPr>
        <p:sp>
          <p:nvSpPr>
            <p:cNvPr id="84" name="Rectangle 83"/>
            <p:cNvSpPr/>
            <p:nvPr/>
          </p:nvSpPr>
          <p:spPr>
            <a:xfrm>
              <a:off x="7301552" y="547048"/>
              <a:ext cx="787395" cy="461665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Arial Rounded MT Bold" panose="020F0704030504030204" pitchFamily="34" charset="0"/>
                </a:rPr>
                <a:t>SPT</a:t>
              </a:r>
              <a:endParaRPr lang="en-US" sz="2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662752" y="476622"/>
              <a:ext cx="715259" cy="338554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IMAGES</a:t>
              </a:r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6" t="64735" r="14524" b="24397"/>
            <a:stretch/>
          </p:blipFill>
          <p:spPr>
            <a:xfrm>
              <a:off x="7725769" y="80499"/>
              <a:ext cx="1371600" cy="501805"/>
            </a:xfrm>
            <a:prstGeom prst="rect">
              <a:avLst/>
            </a:prstGeom>
          </p:spPr>
        </p:pic>
        <p:sp>
          <p:nvSpPr>
            <p:cNvPr id="87" name="Rectangle 86"/>
            <p:cNvSpPr/>
            <p:nvPr/>
          </p:nvSpPr>
          <p:spPr>
            <a:xfrm>
              <a:off x="228600" y="47985"/>
              <a:ext cx="1526380" cy="46166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 panose="04020705040A02060702" pitchFamily="82" charset="0"/>
                  <a:cs typeface="Calibri" pitchFamily="34" charset="0"/>
                </a:rPr>
                <a:t>KMOS-3D </a:t>
              </a:r>
              <a:endPara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431272" y="152400"/>
              <a:ext cx="2147063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000000"/>
                  </a:solidFill>
                  <a:latin typeface="Broadway" panose="04040905080B02020502" pitchFamily="82" charset="0"/>
                </a:rPr>
                <a:t>COLDGASS </a:t>
              </a:r>
              <a:r>
                <a:rPr lang="en-US" sz="1400" b="1" i="1" dirty="0" smtClean="0">
                  <a:solidFill>
                    <a:srgbClr val="C00000"/>
                  </a:solidFill>
                  <a:latin typeface="Broadway" panose="04040905080B02020502" pitchFamily="82" charset="0"/>
                </a:rPr>
                <a:t>&amp; PHIBSS 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828800" y="60366"/>
              <a:ext cx="1561646" cy="369332"/>
            </a:xfrm>
            <a:prstGeom prst="rect">
              <a:avLst/>
            </a:prstGeom>
            <a:solidFill>
              <a:srgbClr val="00CC00"/>
            </a:solidFill>
          </p:spPr>
          <p:txBody>
            <a:bodyPr wrap="none">
              <a:spAutoFit/>
            </a:bodyPr>
            <a:lstStyle/>
            <a:p>
              <a:r>
                <a:rPr lang="en-US" b="1" i="1" dirty="0" smtClean="0">
                  <a:solidFill>
                    <a:srgbClr val="FF0000"/>
                  </a:solidFill>
                  <a:latin typeface="Bernard MT Condensed" panose="02050806060905020404" pitchFamily="18" charset="0"/>
                </a:rPr>
                <a:t>PEP@ Herschel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638800" y="146712"/>
              <a:ext cx="2048959" cy="369332"/>
            </a:xfrm>
            <a:prstGeom prst="rect">
              <a:avLst/>
            </a:prstGeom>
            <a:solidFill>
              <a:schemeClr val="bg1">
                <a:lumMod val="50000"/>
                <a:alpha val="29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00CC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CANDELS- 3D HST</a:t>
              </a:r>
              <a:endParaRPr lang="en-US" b="1" i="1" dirty="0">
                <a:solidFill>
                  <a:srgbClr val="00CC0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438400" y="533400"/>
              <a:ext cx="1016625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haroni" panose="02010803020104030203" pitchFamily="2" charset="-79"/>
                  <a:cs typeface="Aharoni" panose="02010803020104030203" pitchFamily="2" charset="-79"/>
                </a:rPr>
                <a:t>MASSIV</a:t>
              </a:r>
              <a:r>
                <a:rPr kumimoji="0" lang="en-US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Aharoni" panose="02010803020104030203" pitchFamily="2" charset="-79"/>
                  <a:cs typeface="Aharoni" panose="02010803020104030203" pitchFamily="2" charset="-79"/>
                </a:rPr>
                <a:t> 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419600" y="533400"/>
              <a:ext cx="942887" cy="33855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skerville Old Face" panose="02020602080505020303" pitchFamily="18" charset="0"/>
                  <a:cs typeface="Aharoni" panose="02010803020104030203" pitchFamily="2" charset="-79"/>
                </a:rPr>
                <a:t>HiZELS</a:t>
              </a:r>
              <a:r>
                <a:rPr kumimoji="0" lang="en-US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haroni" panose="02010803020104030203" pitchFamily="2" charset="-79"/>
                  <a:cs typeface="Aharoni" panose="02010803020104030203" pitchFamily="2" charset="-79"/>
                </a:rPr>
                <a:t> 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590304" y="799896"/>
              <a:ext cx="1019831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i="1" kern="0" dirty="0" smtClean="0">
                  <a:solidFill>
                    <a:schemeClr val="bg2"/>
                  </a:solidFill>
                  <a:latin typeface="Calisto MT" panose="02040603050505030304" pitchFamily="18" charset="0"/>
                </a:rPr>
                <a:t>KROSS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sto MT" panose="02040603050505030304" pitchFamily="18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505200" y="533400"/>
              <a:ext cx="904415" cy="58477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 smtClean="0">
                  <a:solidFill>
                    <a:srgbClr val="FF0000"/>
                  </a:solidFill>
                  <a:latin typeface="Trebuchet MS" panose="020B0603020202020204" pitchFamily="34" charset="0"/>
                  <a:cs typeface="Aparajita" panose="020B0604020202020204" pitchFamily="34" charset="0"/>
                </a:rPr>
                <a:t>AMAZE-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 panose="020B0603020202020204" pitchFamily="34" charset="0"/>
                  <a:cs typeface="Aparajita" panose="020B0604020202020204" pitchFamily="34" charset="0"/>
                </a:rPr>
                <a:t>LSD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486400" y="470848"/>
              <a:ext cx="155363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24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Garamond" panose="02020404030301010803" pitchFamily="18" charset="0"/>
                </a:rPr>
                <a:t>MOSDEF</a:t>
              </a:r>
              <a:endParaRPr lang="en-US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874235" y="928048"/>
              <a:ext cx="899605" cy="400110"/>
            </a:xfrm>
            <a:prstGeom prst="rect">
              <a:avLst/>
            </a:prstGeom>
            <a:solidFill>
              <a:srgbClr val="FF3300"/>
            </a:solidFill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0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KBSS</a:t>
              </a:r>
              <a:endParaRPr 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411209" y="819090"/>
              <a:ext cx="998991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000" b="1" cap="all" spc="0" dirty="0" smtClean="0">
                  <a:ln w="0"/>
                  <a:solidFill>
                    <a:schemeClr val="tx2">
                      <a:lumMod val="85000"/>
                      <a:lumOff val="15000"/>
                    </a:schemeClr>
                  </a:solidFill>
                  <a:effectLst>
                    <a:reflection blurRad="12700" stA="50000" endPos="50000" dist="5000" dir="5400000" sy="-100000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ALESS</a:t>
              </a:r>
              <a:endParaRPr lang="en-US" sz="2000" b="1" cap="all" spc="0" dirty="0">
                <a:ln w="0"/>
                <a:solidFill>
                  <a:schemeClr val="tx2">
                    <a:lumMod val="85000"/>
                    <a:lumOff val="1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648875" y="948898"/>
              <a:ext cx="856325" cy="33855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aramond" panose="02020404030301010803" pitchFamily="18" charset="0"/>
                  <a:cs typeface="Aharoni" panose="02010803020104030203" pitchFamily="2" charset="-79"/>
                </a:rPr>
                <a:t>Wigglez</a:t>
              </a:r>
              <a:r>
                <a:rPr lang="en-US" sz="1600" i="1" kern="0" dirty="0">
                  <a:solidFill>
                    <a:srgbClr val="002060"/>
                  </a:solidFill>
                  <a:latin typeface="Garamond" panose="02020404030301010803" pitchFamily="18" charset="0"/>
                  <a:cs typeface="Aharoni" panose="02010803020104030203" pitchFamily="2" charset="-79"/>
                </a:rPr>
                <a:t>Z</a:t>
              </a:r>
              <a:endPara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27792" y="457200"/>
              <a:ext cx="1129347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i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000099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ATLAS</a:t>
              </a:r>
              <a:endParaRPr lang="en-US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49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250"/>
                            </p:stCondLst>
                            <p:childTnLst>
                              <p:par>
                                <p:cTn id="42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2078088" y="4382227"/>
            <a:ext cx="5148170" cy="2181682"/>
            <a:chOff x="44768" y="4463216"/>
            <a:chExt cx="5148170" cy="2181682"/>
          </a:xfrm>
        </p:grpSpPr>
        <p:grpSp>
          <p:nvGrpSpPr>
            <p:cNvPr id="39" name="Group 38"/>
            <p:cNvGrpSpPr/>
            <p:nvPr/>
          </p:nvGrpSpPr>
          <p:grpSpPr>
            <a:xfrm>
              <a:off x="44768" y="4463216"/>
              <a:ext cx="5148170" cy="2181682"/>
              <a:chOff x="44768" y="4463216"/>
              <a:chExt cx="5148170" cy="2181682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4" r="7069"/>
              <a:stretch/>
            </p:blipFill>
            <p:spPr>
              <a:xfrm>
                <a:off x="44768" y="4463216"/>
                <a:ext cx="2790264" cy="2181682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9400" y="4463216"/>
                <a:ext cx="2373538" cy="2181682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2321910" y="4778514"/>
              <a:ext cx="1026243" cy="707886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  <a:effectLst>
              <a:softEdge rad="31750"/>
            </a:effectLst>
            <a:extLst/>
          </p:spPr>
          <p:txBody>
            <a:bodyPr wrap="none" tIns="91440" bIns="91440" anchor="ctr" anchorCtr="1">
              <a:spAutoFit/>
            </a:bodyPr>
            <a:lstStyle/>
            <a:p>
              <a:r>
                <a:rPr lang="en-US" sz="1700" b="1" dirty="0" smtClean="0">
                  <a:solidFill>
                    <a:srgbClr val="000000"/>
                  </a:solidFill>
                  <a:latin typeface="Times New Roman" pitchFamily="18" charset="0"/>
                </a:rPr>
                <a:t> KMOS </a:t>
              </a:r>
            </a:p>
            <a:p>
              <a:r>
                <a:rPr lang="en-US" sz="1700" b="1" dirty="0" smtClean="0">
                  <a:solidFill>
                    <a:srgbClr val="000000"/>
                  </a:solidFill>
                  <a:latin typeface="Times New Roman" pitchFamily="18" charset="0"/>
                </a:rPr>
                <a:t> 24 IFUs </a:t>
              </a:r>
              <a:endParaRPr lang="en-US" sz="1700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504605" y="3749188"/>
            <a:ext cx="2209523" cy="2981585"/>
            <a:chOff x="6856809" y="3734647"/>
            <a:chExt cx="2209523" cy="2981585"/>
          </a:xfrm>
        </p:grpSpPr>
        <p:pic>
          <p:nvPicPr>
            <p:cNvPr id="33" name="Picture 1027" descr="Paranal_laser_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6"/>
            <a:stretch/>
          </p:blipFill>
          <p:spPr bwMode="auto">
            <a:xfrm>
              <a:off x="6856809" y="3734647"/>
              <a:ext cx="2209523" cy="2981585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 Box 10"/>
            <p:cNvSpPr txBox="1">
              <a:spLocks noChangeArrowheads="1"/>
            </p:cNvSpPr>
            <p:nvPr/>
          </p:nvSpPr>
          <p:spPr bwMode="auto">
            <a:xfrm>
              <a:off x="7003231" y="6233859"/>
              <a:ext cx="1916679" cy="446276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  <a:effectLst>
              <a:softEdge rad="31750"/>
            </a:effectLst>
            <a:extLst/>
          </p:spPr>
          <p:txBody>
            <a:bodyPr wrap="none" tIns="91440" bIns="91440" anchor="ctr" anchorCtr="1">
              <a:spAutoFit/>
            </a:bodyPr>
            <a:lstStyle/>
            <a:p>
              <a:pPr algn="l"/>
              <a:r>
                <a:rPr lang="en-US" sz="1700" b="1" dirty="0" smtClean="0">
                  <a:solidFill>
                    <a:srgbClr val="000000"/>
                  </a:solidFill>
                  <a:latin typeface="Times New Roman" pitchFamily="18" charset="0"/>
                </a:rPr>
                <a:t> SINFONI  &amp;  AO </a:t>
              </a:r>
              <a:endParaRPr lang="en-US" sz="1700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" t="4037" r="2790" b="3864"/>
          <a:stretch/>
        </p:blipFill>
        <p:spPr>
          <a:xfrm>
            <a:off x="1371600" y="3544654"/>
            <a:ext cx="6534047" cy="31609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t="3909" r="2734" b="3909"/>
          <a:stretch/>
        </p:blipFill>
        <p:spPr>
          <a:xfrm>
            <a:off x="1371600" y="3547872"/>
            <a:ext cx="6537960" cy="31609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59" y="1981200"/>
            <a:ext cx="1032441" cy="880941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16" name="Straight Connector 15"/>
          <p:cNvCxnSpPr/>
          <p:nvPr/>
        </p:nvCxnSpPr>
        <p:spPr bwMode="auto">
          <a:xfrm flipH="1" flipV="1">
            <a:off x="5486400" y="381000"/>
            <a:ext cx="1553190" cy="2162890"/>
          </a:xfrm>
          <a:prstGeom prst="line">
            <a:avLst/>
          </a:prstGeom>
          <a:solidFill>
            <a:schemeClr val="tx1"/>
          </a:solidFill>
          <a:ln w="12700" cap="flat" cmpd="sng" algn="ctr">
            <a:solidFill>
              <a:srgbClr val="FF660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</p:cxn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2057379" y="533400"/>
            <a:ext cx="502926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CC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SINS/</a:t>
            </a:r>
            <a:r>
              <a:rPr lang="en-US" sz="3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zC</a:t>
            </a:r>
            <a:r>
              <a:rPr lang="en-US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-SINF &amp; KMOS</a:t>
            </a:r>
            <a:r>
              <a:rPr lang="en-US" sz="3300" b="1" baseline="30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3D</a:t>
            </a:r>
            <a:endParaRPr lang="en-US" sz="3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45"/>
          <p:cNvSpPr txBox="1">
            <a:spLocks noChangeArrowheads="1"/>
          </p:cNvSpPr>
          <p:nvPr/>
        </p:nvSpPr>
        <p:spPr bwMode="auto">
          <a:xfrm>
            <a:off x="2382925" y="1151692"/>
            <a:ext cx="43604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Times New Roman" pitchFamily="18" charset="0"/>
                <a:sym typeface="Wingdings"/>
              </a:rPr>
              <a:t>MPE 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 charset="0"/>
                <a:sym typeface="Wingdings"/>
              </a:rPr>
              <a:t>IFU surveys of massive SFGs at z ~ 1 – 3</a:t>
            </a:r>
            <a:endParaRPr lang="en-US" sz="1600" b="1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312392" y="1414046"/>
            <a:ext cx="45015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CC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Times New Roman" pitchFamily="18" charset="0"/>
                <a:sym typeface="Symbol"/>
              </a:rPr>
              <a:t>Deep integrations (~3–20+ </a:t>
            </a:r>
            <a:r>
              <a:rPr lang="en-US" sz="1600" b="1" dirty="0" err="1" smtClean="0">
                <a:solidFill>
                  <a:srgbClr val="FFFFFF"/>
                </a:solidFill>
                <a:latin typeface="Times New Roman" pitchFamily="18" charset="0"/>
                <a:sym typeface="Symbol"/>
              </a:rPr>
              <a:t>hr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 charset="0"/>
                <a:sym typeface="Symbol"/>
              </a:rPr>
              <a:t>)  –  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 charset="0"/>
              </a:rPr>
              <a:t>H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 charset="0"/>
                <a:sym typeface="Symbol"/>
              </a:rPr>
              <a:t>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 charset="0"/>
              </a:rPr>
              <a:t>+[NII]+[SII</a:t>
            </a:r>
            <a:r>
              <a:rPr lang="en-US" sz="1600" b="1" dirty="0">
                <a:solidFill>
                  <a:srgbClr val="FFFFFF"/>
                </a:solidFill>
                <a:latin typeface="Times New Roman" pitchFamily="18" charset="0"/>
              </a:rPr>
              <a:t>]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3300" y="2438400"/>
            <a:ext cx="6612451" cy="1115943"/>
            <a:chOff x="23300" y="2971800"/>
            <a:chExt cx="6612451" cy="1115943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15155" y="2971800"/>
              <a:ext cx="1027845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FFCC0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700" b="1" u="sng" dirty="0" smtClean="0">
                  <a:solidFill>
                    <a:srgbClr val="FFFFFF"/>
                  </a:solidFill>
                  <a:latin typeface="Times New Roman" pitchFamily="18" charset="0"/>
                  <a:sym typeface="Symbol"/>
                </a:rPr>
                <a:t>KMOS</a:t>
              </a:r>
              <a:r>
                <a:rPr lang="en-US" sz="1700" b="1" u="sng" baseline="30000" dirty="0" smtClean="0">
                  <a:solidFill>
                    <a:srgbClr val="FFFFFF"/>
                  </a:solidFill>
                  <a:latin typeface="Times New Roman" pitchFamily="18" charset="0"/>
                  <a:sym typeface="Symbol"/>
                </a:rPr>
                <a:t>3D</a:t>
              </a:r>
              <a:endParaRPr lang="en-US" sz="1700" b="1" u="sng" baseline="30000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3300" y="3307378"/>
              <a:ext cx="6612451" cy="780365"/>
              <a:chOff x="76200" y="3639235"/>
              <a:chExt cx="6612451" cy="780365"/>
            </a:xfrm>
          </p:grpSpPr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76200" y="3639235"/>
                <a:ext cx="6612451" cy="323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FFCC0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500" b="1" dirty="0" smtClean="0">
                    <a:solidFill>
                      <a:srgbClr val="FFFFFF"/>
                    </a:solidFill>
                    <a:latin typeface="Times New Roman" pitchFamily="18" charset="0"/>
                    <a:sym typeface="Symbol"/>
                  </a:rPr>
                  <a:t></a:t>
                </a:r>
                <a:r>
                  <a:rPr lang="en-US" sz="1500" b="1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  </a:t>
                </a:r>
                <a:r>
                  <a:rPr lang="en-US" sz="1500" b="1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600-700  </a:t>
                </a:r>
                <a:r>
                  <a:rPr lang="en-US" sz="1500" b="1" i="1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M</a:t>
                </a:r>
                <a:r>
                  <a:rPr lang="en-US" sz="1500" b="1" baseline="-25000" dirty="0">
                    <a:solidFill>
                      <a:srgbClr val="FFFFFF"/>
                    </a:solidFill>
                    <a:latin typeface="Times New Roman" pitchFamily="18" charset="0"/>
                    <a:sym typeface="Wingdings 2"/>
                  </a:rPr>
                  <a:t> </a:t>
                </a:r>
                <a:r>
                  <a:rPr lang="en-US" sz="1500" b="1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-selected z~0.7-2.7 </a:t>
                </a:r>
                <a:r>
                  <a:rPr lang="en-US" sz="1500" b="1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SFGs, 5 year, 85 night GTO (536 Jan 1 2016)</a:t>
                </a:r>
                <a:endParaRPr lang="en-US" sz="1500" b="1" dirty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76200" y="3860141"/>
                <a:ext cx="2513830" cy="323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FFCC0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500" b="1" dirty="0" smtClean="0">
                    <a:solidFill>
                      <a:srgbClr val="FFFFFF"/>
                    </a:solidFill>
                    <a:latin typeface="Times New Roman" pitchFamily="18" charset="0"/>
                    <a:sym typeface="Symbol"/>
                  </a:rPr>
                  <a:t></a:t>
                </a:r>
                <a:r>
                  <a:rPr lang="en-US" sz="1500" b="1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  3D-HST/CANDELS fields</a:t>
                </a:r>
                <a:endParaRPr lang="en-US" sz="1500" b="1" dirty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" name="Text Box 5"/>
              <p:cNvSpPr txBox="1">
                <a:spLocks noChangeArrowheads="1"/>
              </p:cNvSpPr>
              <p:nvPr/>
            </p:nvSpPr>
            <p:spPr bwMode="auto">
              <a:xfrm>
                <a:off x="76200" y="4081046"/>
                <a:ext cx="2997937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FFCC0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600" b="1" dirty="0" smtClean="0">
                    <a:solidFill>
                      <a:srgbClr val="FFFFFF"/>
                    </a:solidFill>
                    <a:latin typeface="Times New Roman" pitchFamily="18" charset="0"/>
                    <a:sym typeface="Symbol"/>
                  </a:rPr>
                  <a:t></a:t>
                </a:r>
                <a:r>
                  <a:rPr lang="en-US" sz="1600" b="1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 </a:t>
                </a:r>
                <a:r>
                  <a:rPr lang="en-US" sz="1500" b="1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 wide coverage in </a:t>
                </a:r>
                <a:r>
                  <a:rPr lang="en-US" sz="1500" b="1" i="1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M</a:t>
                </a:r>
                <a:r>
                  <a:rPr lang="en-US" sz="1500" b="1" baseline="-25000" dirty="0" smtClean="0">
                    <a:solidFill>
                      <a:srgbClr val="FFFFFF"/>
                    </a:solidFill>
                    <a:latin typeface="Times New Roman" pitchFamily="18" charset="0"/>
                    <a:sym typeface="Wingdings 2"/>
                  </a:rPr>
                  <a:t></a:t>
                </a:r>
                <a:r>
                  <a:rPr lang="en-US" sz="1500" b="1" dirty="0" smtClean="0">
                    <a:solidFill>
                      <a:srgbClr val="FFFFFF"/>
                    </a:solidFill>
                    <a:latin typeface="Times New Roman" pitchFamily="18" charset="0"/>
                    <a:sym typeface="Wingdings 2"/>
                  </a:rPr>
                  <a:t>–SFR–</a:t>
                </a:r>
                <a:r>
                  <a:rPr lang="en-US" sz="1500" b="1" i="1" dirty="0" smtClean="0">
                    <a:solidFill>
                      <a:srgbClr val="FFFFFF"/>
                    </a:solidFill>
                    <a:latin typeface="Times New Roman" pitchFamily="18" charset="0"/>
                    <a:sym typeface="Wingdings 2"/>
                  </a:rPr>
                  <a:t>UVJ</a:t>
                </a:r>
                <a:endParaRPr lang="en-US" sz="1500" b="1" i="1" dirty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6660884" y="2438400"/>
            <a:ext cx="2483116" cy="1115943"/>
            <a:chOff x="6705600" y="2971800"/>
            <a:chExt cx="2483116" cy="1115943"/>
          </a:xfrm>
        </p:grpSpPr>
        <p:sp>
          <p:nvSpPr>
            <p:cNvPr id="47" name="Text Box 5"/>
            <p:cNvSpPr txBox="1">
              <a:spLocks noChangeArrowheads="1"/>
            </p:cNvSpPr>
            <p:nvPr/>
          </p:nvSpPr>
          <p:spPr bwMode="auto">
            <a:xfrm>
              <a:off x="7635086" y="2971800"/>
              <a:ext cx="1553630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FFCC0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700" b="1" u="sng" dirty="0" smtClean="0">
                  <a:solidFill>
                    <a:srgbClr val="FFFFFF"/>
                  </a:solidFill>
                  <a:latin typeface="Times New Roman" pitchFamily="18" charset="0"/>
                  <a:sym typeface="Symbol"/>
                </a:rPr>
                <a:t>SINS/</a:t>
              </a:r>
              <a:r>
                <a:rPr lang="en-US" sz="1700" b="1" u="sng" dirty="0" err="1" smtClean="0">
                  <a:solidFill>
                    <a:srgbClr val="FFFFFF"/>
                  </a:solidFill>
                  <a:latin typeface="Times New Roman" pitchFamily="18" charset="0"/>
                  <a:sym typeface="Symbol"/>
                </a:rPr>
                <a:t>zC</a:t>
              </a:r>
              <a:r>
                <a:rPr lang="en-US" sz="1700" b="1" u="sng" dirty="0" smtClean="0">
                  <a:solidFill>
                    <a:srgbClr val="FFFFFF"/>
                  </a:solidFill>
                  <a:latin typeface="Times New Roman" pitchFamily="18" charset="0"/>
                  <a:sym typeface="Symbol"/>
                </a:rPr>
                <a:t>-SINF</a:t>
              </a:r>
              <a:endParaRPr lang="en-US" sz="1700" b="1" u="sng" baseline="30000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6705600" y="3307378"/>
              <a:ext cx="2483116" cy="780365"/>
              <a:chOff x="76200" y="3639235"/>
              <a:chExt cx="2483116" cy="780365"/>
            </a:xfrm>
          </p:grpSpPr>
          <p:sp>
            <p:nvSpPr>
              <p:cNvPr id="49" name="Text Box 5"/>
              <p:cNvSpPr txBox="1">
                <a:spLocks noChangeArrowheads="1"/>
              </p:cNvSpPr>
              <p:nvPr/>
            </p:nvSpPr>
            <p:spPr bwMode="auto">
              <a:xfrm>
                <a:off x="589931" y="3639235"/>
                <a:ext cx="1969385" cy="323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FFCC0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500" b="1" dirty="0" smtClean="0">
                    <a:solidFill>
                      <a:srgbClr val="FFFFFF"/>
                    </a:solidFill>
                    <a:latin typeface="Times New Roman" pitchFamily="18" charset="0"/>
                    <a:sym typeface="Symbol"/>
                  </a:rPr>
                  <a:t></a:t>
                </a:r>
                <a:r>
                  <a:rPr lang="en-US" sz="1500" b="1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  110 SFGs at z ~ 1–3</a:t>
                </a:r>
                <a:endParaRPr lang="en-US" sz="1500" b="1" dirty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" name="Text Box 5"/>
              <p:cNvSpPr txBox="1">
                <a:spLocks noChangeArrowheads="1"/>
              </p:cNvSpPr>
              <p:nvPr/>
            </p:nvSpPr>
            <p:spPr bwMode="auto">
              <a:xfrm>
                <a:off x="578709" y="3860141"/>
                <a:ext cx="1980607" cy="323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FFCC0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500" b="1" dirty="0" smtClean="0">
                    <a:solidFill>
                      <a:srgbClr val="FFFFFF"/>
                    </a:solidFill>
                    <a:latin typeface="Times New Roman" pitchFamily="18" charset="0"/>
                    <a:sym typeface="Symbol"/>
                  </a:rPr>
                  <a:t></a:t>
                </a:r>
                <a:r>
                  <a:rPr lang="en-US" sz="1500" b="1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  35  at z ~ 2 with AO</a:t>
                </a:r>
                <a:endParaRPr lang="en-US" sz="1500" b="1" dirty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" name="Text Box 5"/>
              <p:cNvSpPr txBox="1">
                <a:spLocks noChangeArrowheads="1"/>
              </p:cNvSpPr>
              <p:nvPr/>
            </p:nvSpPr>
            <p:spPr bwMode="auto">
              <a:xfrm>
                <a:off x="76200" y="4081046"/>
                <a:ext cx="2483116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FFCC0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600" b="1" dirty="0" smtClean="0">
                    <a:solidFill>
                      <a:srgbClr val="FFFFFF"/>
                    </a:solidFill>
                    <a:latin typeface="Times New Roman" pitchFamily="18" charset="0"/>
                    <a:sym typeface="Symbol"/>
                  </a:rPr>
                  <a:t></a:t>
                </a:r>
                <a:r>
                  <a:rPr lang="en-US" sz="1600" b="1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  </a:t>
                </a:r>
                <a:r>
                  <a:rPr lang="en-US" sz="1500" b="1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HST </a:t>
                </a:r>
                <a:r>
                  <a:rPr lang="en-US" sz="1500" b="1" dirty="0">
                    <a:solidFill>
                      <a:srgbClr val="FFFFFF"/>
                    </a:solidFill>
                    <a:latin typeface="Times New Roman" pitchFamily="18" charset="0"/>
                  </a:rPr>
                  <a:t>N</a:t>
                </a:r>
                <a:r>
                  <a:rPr lang="en-US" sz="1500" b="1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IR/optical imaging</a:t>
                </a:r>
                <a:endParaRPr lang="en-US" sz="1500" b="1" dirty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</p:grp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t="3909" r="2734" b="3909"/>
          <a:stretch/>
        </p:blipFill>
        <p:spPr>
          <a:xfrm>
            <a:off x="1371600" y="3547872"/>
            <a:ext cx="6537960" cy="316094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94683" y="5751493"/>
            <a:ext cx="13011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tx1"/>
                </a:solidFill>
                <a:latin typeface="+mn-lt"/>
              </a:rPr>
              <a:t>Sharples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 et al. 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+mn-lt"/>
              </a:rPr>
              <a:t>2012, 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2013</a:t>
            </a:r>
          </a:p>
          <a:p>
            <a:r>
              <a:rPr lang="en-US" sz="1400" dirty="0" err="1" smtClean="0">
                <a:solidFill>
                  <a:schemeClr val="tx1"/>
                </a:solidFill>
                <a:latin typeface="+mn-lt"/>
              </a:rPr>
              <a:t>Wisnioski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 et al.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+mn-lt"/>
              </a:rPr>
              <a:t>2015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8600" y="228600"/>
            <a:ext cx="1749198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Calibri" pitchFamily="34" charset="0"/>
              </a:rPr>
              <a:t>KMOS-3D 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91400" y="304800"/>
            <a:ext cx="1516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66FF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CANDELS</a:t>
            </a:r>
          </a:p>
          <a:p>
            <a:r>
              <a:rPr lang="en-US" sz="2400" b="1" i="1" dirty="0" smtClean="0">
                <a:solidFill>
                  <a:srgbClr val="66FF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3D-HST</a:t>
            </a:r>
            <a:endParaRPr lang="en-US" sz="2400" b="1" i="1" dirty="0">
              <a:solidFill>
                <a:srgbClr val="66FF6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64735" r="14524" b="24397"/>
          <a:stretch/>
        </p:blipFill>
        <p:spPr>
          <a:xfrm>
            <a:off x="609600" y="838200"/>
            <a:ext cx="1371600" cy="5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161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01168" y="228600"/>
            <a:ext cx="8731627" cy="6400798"/>
            <a:chOff x="201168" y="228600"/>
            <a:chExt cx="8731627" cy="6400798"/>
          </a:xfrm>
        </p:grpSpPr>
        <p:grpSp>
          <p:nvGrpSpPr>
            <p:cNvPr id="26" name="Group 25"/>
            <p:cNvGrpSpPr/>
            <p:nvPr/>
          </p:nvGrpSpPr>
          <p:grpSpPr>
            <a:xfrm>
              <a:off x="201168" y="228600"/>
              <a:ext cx="8731627" cy="6400798"/>
              <a:chOff x="206187" y="228601"/>
              <a:chExt cx="8731627" cy="6400798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08" t="8692" r="10862" b="16201"/>
              <a:stretch/>
            </p:blipFill>
            <p:spPr>
              <a:xfrm>
                <a:off x="206187" y="228601"/>
                <a:ext cx="8731627" cy="640079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08" t="8692" r="10862" b="16201"/>
              <a:stretch/>
            </p:blipFill>
            <p:spPr>
              <a:xfrm>
                <a:off x="206187" y="228601"/>
                <a:ext cx="8731627" cy="6400798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08" t="8691" r="10862" b="16202"/>
              <a:stretch/>
            </p:blipFill>
            <p:spPr>
              <a:xfrm>
                <a:off x="206188" y="228602"/>
                <a:ext cx="8731625" cy="6400797"/>
              </a:xfrm>
              <a:prstGeom prst="rect">
                <a:avLst/>
              </a:prstGeom>
            </p:spPr>
          </p:pic>
        </p:grpSp>
        <p:sp>
          <p:nvSpPr>
            <p:cNvPr id="32" name="Rectangle 31"/>
            <p:cNvSpPr/>
            <p:nvPr/>
          </p:nvSpPr>
          <p:spPr bwMode="auto">
            <a:xfrm>
              <a:off x="1905000" y="633347"/>
              <a:ext cx="1600200" cy="509653"/>
            </a:xfrm>
            <a:prstGeom prst="rect">
              <a:avLst/>
            </a:prstGeom>
            <a:solidFill>
              <a:schemeClr val="bg2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1000" smtClean="0">
                <a:solidFill>
                  <a:srgbClr val="99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81000" y="1825823"/>
            <a:ext cx="17139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FFFFFF"/>
                </a:solidFill>
                <a:latin typeface="Times New Roman" pitchFamily="18" charset="0"/>
              </a:rPr>
              <a:t>IJH</a:t>
            </a:r>
            <a:r>
              <a:rPr lang="en-US" sz="1400" dirty="0" smtClean="0">
                <a:solidFill>
                  <a:srgbClr val="FFFFFF"/>
                </a:solidFill>
                <a:latin typeface="Times New Roman" pitchFamily="18" charset="0"/>
              </a:rPr>
              <a:t> HST/CANDELS</a:t>
            </a:r>
            <a:endParaRPr lang="en-US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28600" y="6352401"/>
            <a:ext cx="17311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  <a:cs typeface="Times New Roman" panose="02020603050405020304" pitchFamily="18" charset="0"/>
              </a:rPr>
              <a:t>KMOS</a:t>
            </a:r>
            <a:r>
              <a:rPr lang="en-US" sz="1200" i="1" baseline="30000" dirty="0" smtClean="0">
                <a:solidFill>
                  <a:srgbClr val="FFFFFF"/>
                </a:solidFill>
                <a:latin typeface="Times New Roman" pitchFamily="18" charset="0"/>
                <a:cs typeface="Times New Roman" panose="02020603050405020304" pitchFamily="18" charset="0"/>
              </a:rPr>
              <a:t>3D</a:t>
            </a:r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  <a:cs typeface="Times New Roman" panose="02020603050405020304" pitchFamily="18" charset="0"/>
              </a:rPr>
              <a:t> – Wisnioski+15</a:t>
            </a:r>
            <a:endParaRPr lang="en-US" sz="1200" i="1" dirty="0">
              <a:solidFill>
                <a:srgbClr val="FFFFFF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444394" y="1219200"/>
            <a:ext cx="195835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CC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700" b="1" dirty="0" smtClean="0">
                <a:solidFill>
                  <a:srgbClr val="FFFFFF"/>
                </a:solidFill>
                <a:latin typeface="Times New Roman" pitchFamily="18" charset="0"/>
              </a:rPr>
              <a:t>A majority of disks</a:t>
            </a:r>
          </a:p>
          <a:p>
            <a:pPr algn="l"/>
            <a:r>
              <a:rPr lang="en-US" sz="1700" b="1" dirty="0" smtClean="0">
                <a:solidFill>
                  <a:srgbClr val="FFFFFF"/>
                </a:solidFill>
                <a:latin typeface="Times New Roman" pitchFamily="18" charset="0"/>
              </a:rPr>
              <a:t>w/ clumpy SF</a:t>
            </a:r>
            <a:endParaRPr lang="en-US" sz="17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787666" y="384048"/>
            <a:ext cx="586628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CC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Morphologies of z ~ 1 – 3 SFGs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362200" y="2590800"/>
            <a:ext cx="6019800" cy="3172599"/>
            <a:chOff x="1844648" y="3155290"/>
            <a:chExt cx="6019800" cy="317259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98" y="3155290"/>
              <a:ext cx="5959450" cy="2940710"/>
            </a:xfrm>
            <a:prstGeom prst="rect">
              <a:avLst/>
            </a:prstGeom>
            <a:effectLst>
              <a:softEdge rad="38100"/>
            </a:effectLst>
          </p:spPr>
        </p:pic>
        <p:sp>
          <p:nvSpPr>
            <p:cNvPr id="25" name="Rectangle 39"/>
            <p:cNvSpPr>
              <a:spLocks noChangeArrowheads="1"/>
            </p:cNvSpPr>
            <p:nvPr/>
          </p:nvSpPr>
          <p:spPr bwMode="auto">
            <a:xfrm>
              <a:off x="1844648" y="6050890"/>
              <a:ext cx="79957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200" i="1" dirty="0" smtClean="0">
                  <a:solidFill>
                    <a:srgbClr val="FFFFFF"/>
                  </a:solidFill>
                  <a:latin typeface="Times New Roman" pitchFamily="18" charset="0"/>
                </a:rPr>
                <a:t>Wuyts+11</a:t>
              </a:r>
              <a:endParaRPr lang="en-US" sz="1200" i="1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277975" y="2203103"/>
            <a:ext cx="2084225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300" dirty="0" smtClean="0">
                <a:solidFill>
                  <a:srgbClr val="FFFFFF"/>
                </a:solidFill>
                <a:latin typeface="Times New Roman"/>
                <a:cs typeface="Arial" panose="020B0604020202020204" pitchFamily="34" charset="0"/>
              </a:rPr>
              <a:t>Clumpy SFGs:</a:t>
            </a:r>
          </a:p>
          <a:p>
            <a:pPr algn="l"/>
            <a:r>
              <a:rPr lang="en-US" sz="1300" dirty="0" smtClean="0">
                <a:solidFill>
                  <a:srgbClr val="FFFFFF"/>
                </a:solidFill>
                <a:latin typeface="Times New Roman"/>
                <a:cs typeface="Arial" panose="020B0604020202020204" pitchFamily="34" charset="0"/>
              </a:rPr>
              <a:t>2800Å  N~75%, L~10-25% </a:t>
            </a:r>
          </a:p>
          <a:p>
            <a:pPr algn="l"/>
            <a:r>
              <a:rPr lang="en-US" sz="1300" i="1" dirty="0" err="1" smtClean="0">
                <a:solidFill>
                  <a:srgbClr val="FFFFFF"/>
                </a:solidFill>
                <a:latin typeface="Times New Roman"/>
                <a:cs typeface="Arial" panose="020B0604020202020204" pitchFamily="34" charset="0"/>
              </a:rPr>
              <a:t>V</a:t>
            </a:r>
            <a:r>
              <a:rPr lang="en-US" sz="1300" baseline="-25000" dirty="0" err="1" smtClean="0">
                <a:solidFill>
                  <a:srgbClr val="FFFFFF"/>
                </a:solidFill>
                <a:latin typeface="Times New Roman"/>
                <a:cs typeface="Arial" panose="020B0604020202020204" pitchFamily="34" charset="0"/>
              </a:rPr>
              <a:t>rest</a:t>
            </a:r>
            <a:r>
              <a:rPr lang="en-US" sz="1300" dirty="0" smtClean="0">
                <a:solidFill>
                  <a:srgbClr val="FFFFFF"/>
                </a:solidFill>
                <a:latin typeface="Times New Roman"/>
                <a:cs typeface="Arial" panose="020B0604020202020204" pitchFamily="34" charset="0"/>
              </a:rPr>
              <a:t>  N~30-40%, L~10-15%</a:t>
            </a:r>
          </a:p>
        </p:txBody>
      </p:sp>
      <p:sp>
        <p:nvSpPr>
          <p:cNvPr id="39" name="Rectangle 31"/>
          <p:cNvSpPr>
            <a:spLocks noChangeArrowheads="1"/>
          </p:cNvSpPr>
          <p:nvPr/>
        </p:nvSpPr>
        <p:spPr bwMode="auto">
          <a:xfrm>
            <a:off x="76200" y="6601968"/>
            <a:ext cx="904286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E.g., Labbé+03;Lotz+06,08,10; Elmegreen+07-09;Kriek+09;NMFS+11a,b;Guo+12,15;Szomoru+13;Nelson+13;Tacchella+15a,b;Tadaki+14a;Cibinel+15 </a:t>
            </a:r>
            <a:endParaRPr lang="en-US" sz="1100" i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58848" y="3124200"/>
            <a:ext cx="6946952" cy="2105799"/>
            <a:chOff x="1077549" y="1032323"/>
            <a:chExt cx="6946952" cy="2105799"/>
          </a:xfrm>
        </p:grpSpPr>
        <p:sp>
          <p:nvSpPr>
            <p:cNvPr id="13" name="Rectangle 39"/>
            <p:cNvSpPr>
              <a:spLocks noChangeArrowheads="1"/>
            </p:cNvSpPr>
            <p:nvPr/>
          </p:nvSpPr>
          <p:spPr bwMode="auto">
            <a:xfrm>
              <a:off x="1077549" y="2861123"/>
              <a:ext cx="100335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200" i="1" dirty="0" smtClean="0">
                  <a:solidFill>
                    <a:srgbClr val="FFFFFF"/>
                  </a:solidFill>
                  <a:latin typeface="Times New Roman" pitchFamily="18" charset="0"/>
                </a:rPr>
                <a:t>Wuyts+12,13</a:t>
              </a:r>
              <a:endParaRPr lang="en-US" sz="1200" i="1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1109461" y="1032323"/>
              <a:ext cx="6915040" cy="1894775"/>
              <a:chOff x="1889852" y="3845246"/>
              <a:chExt cx="5714908" cy="156593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" t="68867" r="52984" b="8507"/>
              <a:stretch/>
            </p:blipFill>
            <p:spPr>
              <a:xfrm>
                <a:off x="1889852" y="3855347"/>
                <a:ext cx="4292244" cy="1555829"/>
              </a:xfrm>
              <a:prstGeom prst="rect">
                <a:avLst/>
              </a:prstGeom>
              <a:effectLst>
                <a:softEdge rad="50800"/>
              </a:effectLst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910" t="68867" r="37633" b="8507"/>
              <a:stretch/>
            </p:blipFill>
            <p:spPr>
              <a:xfrm>
                <a:off x="6096000" y="3845246"/>
                <a:ext cx="1508760" cy="1555829"/>
              </a:xfrm>
              <a:prstGeom prst="rect">
                <a:avLst/>
              </a:prstGeom>
              <a:effectLst>
                <a:softEdge rad="50800"/>
              </a:effectLst>
            </p:spPr>
          </p:pic>
        </p:grpSp>
        <p:sp>
          <p:nvSpPr>
            <p:cNvPr id="16" name="Text Box 12"/>
            <p:cNvSpPr txBox="1">
              <a:spLocks noChangeAspect="1" noChangeArrowheads="1"/>
            </p:cNvSpPr>
            <p:nvPr/>
          </p:nvSpPr>
          <p:spPr bwMode="auto">
            <a:xfrm>
              <a:off x="3352800" y="2578757"/>
              <a:ext cx="780983" cy="27699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 b="1" dirty="0" smtClean="0">
                  <a:solidFill>
                    <a:srgbClr val="000000"/>
                  </a:solidFill>
                  <a:cs typeface="Arial" pitchFamily="34" charset="0"/>
                </a:rPr>
                <a:t>Rest-UV</a:t>
              </a:r>
              <a:endParaRPr lang="el-GR" sz="1200" b="1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" name="Text Box 12"/>
            <p:cNvSpPr txBox="1">
              <a:spLocks noChangeAspect="1" noChangeArrowheads="1"/>
            </p:cNvSpPr>
            <p:nvPr/>
          </p:nvSpPr>
          <p:spPr bwMode="auto">
            <a:xfrm>
              <a:off x="4876800" y="2578757"/>
              <a:ext cx="1064715" cy="27699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 b="1" dirty="0" smtClean="0">
                  <a:solidFill>
                    <a:srgbClr val="000000"/>
                  </a:solidFill>
                  <a:cs typeface="Arial" pitchFamily="34" charset="0"/>
                </a:rPr>
                <a:t>Rest-optical</a:t>
              </a:r>
              <a:endParaRPr lang="el-GR" sz="1200" b="1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" name="Text Box 12"/>
            <p:cNvSpPr txBox="1">
              <a:spLocks noChangeAspect="1" noChangeArrowheads="1"/>
            </p:cNvSpPr>
            <p:nvPr/>
          </p:nvSpPr>
          <p:spPr bwMode="auto">
            <a:xfrm>
              <a:off x="6576701" y="2578757"/>
              <a:ext cx="1088761" cy="27699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 b="1" dirty="0" smtClean="0">
                  <a:solidFill>
                    <a:srgbClr val="000000"/>
                  </a:solidFill>
                  <a:cs typeface="Arial" pitchFamily="34" charset="0"/>
                </a:rPr>
                <a:t>Stellar mass</a:t>
              </a:r>
              <a:endParaRPr lang="el-GR" sz="1200" b="1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64735" r="14524" b="24397"/>
          <a:stretch/>
        </p:blipFill>
        <p:spPr>
          <a:xfrm>
            <a:off x="7620000" y="152400"/>
            <a:ext cx="1371600" cy="50180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6200" y="147935"/>
            <a:ext cx="1526380" cy="461665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>
            <a:solidFill>
              <a:srgbClr val="1F497D">
                <a:lumMod val="75000"/>
              </a:srgb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lgerian" panose="04020705040A02060702" pitchFamily="82" charset="0"/>
                <a:cs typeface="Calibri" pitchFamily="34" charset="0"/>
              </a:rPr>
              <a:t>KMOS-3D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532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1168" y="228601"/>
            <a:ext cx="8731627" cy="6400798"/>
            <a:chOff x="201168" y="228601"/>
            <a:chExt cx="8731627" cy="6400798"/>
          </a:xfrm>
        </p:grpSpPr>
        <p:grpSp>
          <p:nvGrpSpPr>
            <p:cNvPr id="14" name="Group 13"/>
            <p:cNvGrpSpPr/>
            <p:nvPr/>
          </p:nvGrpSpPr>
          <p:grpSpPr>
            <a:xfrm>
              <a:off x="201168" y="228601"/>
              <a:ext cx="8731627" cy="6400798"/>
              <a:chOff x="206187" y="228601"/>
              <a:chExt cx="8731627" cy="640079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08" t="8692" r="10862" b="16201"/>
              <a:stretch/>
            </p:blipFill>
            <p:spPr>
              <a:xfrm>
                <a:off x="206187" y="228601"/>
                <a:ext cx="8731627" cy="640079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08" t="8691" r="10862" b="16202"/>
              <a:stretch/>
            </p:blipFill>
            <p:spPr>
              <a:xfrm>
                <a:off x="206188" y="228602"/>
                <a:ext cx="8731625" cy="6400797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08" t="8691" r="10862" b="16202"/>
              <a:stretch/>
            </p:blipFill>
            <p:spPr>
              <a:xfrm>
                <a:off x="206188" y="228602"/>
                <a:ext cx="8731625" cy="6400797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 bwMode="auto">
            <a:xfrm>
              <a:off x="1905000" y="633347"/>
              <a:ext cx="1600200" cy="509653"/>
            </a:xfrm>
            <a:prstGeom prst="rect">
              <a:avLst/>
            </a:prstGeom>
            <a:solidFill>
              <a:schemeClr val="bg2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1000" smtClean="0">
                <a:solidFill>
                  <a:srgbClr val="99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38" y="404165"/>
            <a:ext cx="1185062" cy="434035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54637" y="1795046"/>
            <a:ext cx="19313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Times New Roman" pitchFamily="18" charset="0"/>
              </a:rPr>
              <a:t>H</a:t>
            </a:r>
            <a:r>
              <a:rPr lang="en-US" sz="1400" dirty="0" smtClean="0">
                <a:solidFill>
                  <a:srgbClr val="FFFFFF"/>
                </a:solidFill>
                <a:latin typeface="Times New Roman" pitchFamily="18" charset="0"/>
                <a:sym typeface="Symbol"/>
              </a:rPr>
              <a:t></a:t>
            </a:r>
            <a:r>
              <a:rPr lang="en-US" sz="1400" dirty="0" smtClean="0">
                <a:solidFill>
                  <a:srgbClr val="FFFFFF"/>
                </a:solidFill>
                <a:latin typeface="Times New Roman" pitchFamily="18" charset="0"/>
              </a:rPr>
              <a:t> VFs VLT/KMOS</a:t>
            </a:r>
            <a:r>
              <a:rPr lang="en-US" sz="1400" baseline="30000" dirty="0" smtClean="0">
                <a:solidFill>
                  <a:srgbClr val="FFFFFF"/>
                </a:solidFill>
                <a:latin typeface="Times New Roman" pitchFamily="18" charset="0"/>
              </a:rPr>
              <a:t>3D</a:t>
            </a:r>
            <a:endParaRPr lang="en-US" sz="1400" baseline="300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-76200" y="6601968"/>
            <a:ext cx="932498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100" i="1" dirty="0" smtClean="0">
                <a:solidFill>
                  <a:srgbClr val="FFFFFF"/>
                </a:solidFill>
                <a:latin typeface="Times" pitchFamily="18" charset="0"/>
              </a:rPr>
              <a:t>Also, e.g., Law+09,12;Epinat+09-12;Jones+10;Green+10; Wisnioski+11,12; Yuan+11,12;Kassin+12; Sobral+13;Stott+14; Livermore+15; Leethochawalit+15</a:t>
            </a:r>
          </a:p>
        </p:txBody>
      </p:sp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228600" y="6352401"/>
            <a:ext cx="66089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  <a:cs typeface="Times New Roman" panose="02020603050405020304" pitchFamily="18" charset="0"/>
              </a:rPr>
              <a:t>Wisnioski+15; Genzel+06,08,11; NMFS+06,09,15; Shapiro+08; Cresci+09; Tacconi+13; Newman+13</a:t>
            </a:r>
            <a:endParaRPr lang="en-US" sz="1200" i="1" dirty="0">
              <a:solidFill>
                <a:srgbClr val="FFFFFF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406270" y="1219200"/>
            <a:ext cx="424193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CC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700" b="1" dirty="0" smtClean="0">
                <a:solidFill>
                  <a:srgbClr val="FFFFFF"/>
                </a:solidFill>
                <a:latin typeface="Times New Roman" pitchFamily="18" charset="0"/>
              </a:rPr>
              <a:t>A majority of  high-z SFGs are rotationally</a:t>
            </a:r>
          </a:p>
          <a:p>
            <a:pPr algn="l"/>
            <a:r>
              <a:rPr lang="en-US" sz="1700" b="1" dirty="0">
                <a:solidFill>
                  <a:srgbClr val="FFFFFF"/>
                </a:solidFill>
                <a:latin typeface="Times New Roman" pitchFamily="18" charset="0"/>
              </a:rPr>
              <a:t>s</a:t>
            </a:r>
            <a:r>
              <a:rPr lang="en-US" sz="1700" b="1" dirty="0" smtClean="0">
                <a:solidFill>
                  <a:srgbClr val="FFFFFF"/>
                </a:solidFill>
                <a:latin typeface="Times New Roman" pitchFamily="18" charset="0"/>
              </a:rPr>
              <a:t>upported, turbulent disks</a:t>
            </a:r>
          </a:p>
          <a:p>
            <a:pPr algn="l"/>
            <a:endParaRPr lang="en-US" sz="1700" b="1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879501" y="381000"/>
            <a:ext cx="5385000" cy="51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CC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300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Kinematics of z ~ 1 – 3 SFGs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18655" y="2209800"/>
            <a:ext cx="3963145" cy="3707678"/>
            <a:chOff x="533400" y="2029313"/>
            <a:chExt cx="3963145" cy="370767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5" t="243" r="-403" b="-665"/>
            <a:stretch/>
          </p:blipFill>
          <p:spPr>
            <a:xfrm>
              <a:off x="533400" y="2029313"/>
              <a:ext cx="3963145" cy="3707678"/>
            </a:xfrm>
            <a:prstGeom prst="rect">
              <a:avLst/>
            </a:prstGeom>
            <a:effectLst>
              <a:softEdge rad="38100"/>
            </a:effectLst>
          </p:spPr>
        </p:pic>
        <p:grpSp>
          <p:nvGrpSpPr>
            <p:cNvPr id="20" name="Group 19"/>
            <p:cNvGrpSpPr/>
            <p:nvPr/>
          </p:nvGrpSpPr>
          <p:grpSpPr>
            <a:xfrm>
              <a:off x="1321278" y="4674320"/>
              <a:ext cx="2031522" cy="431080"/>
              <a:chOff x="5969176" y="2209800"/>
              <a:chExt cx="2031522" cy="43108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5969176" y="2286000"/>
                <a:ext cx="82426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b="1" dirty="0" smtClean="0">
                    <a:solidFill>
                      <a:srgbClr val="000000"/>
                    </a:solidFill>
                    <a:latin typeface="Times New Roman"/>
                  </a:rPr>
                  <a:t>Q~1 disks:</a:t>
                </a:r>
                <a:endParaRPr lang="en-US" sz="1100" b="1" dirty="0">
                  <a:solidFill>
                    <a:srgbClr val="000000"/>
                  </a:solidFill>
                  <a:latin typeface="Times New Roman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6705600" y="2209800"/>
                    <a:ext cx="1295098" cy="43108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1400" b="1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400" b="1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𝑽</m:t>
                            </m:r>
                            <m:r>
                              <a:rPr lang="en-US" sz="1400" b="1" baseline="-2500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𝐫𝐨𝐭</m:t>
                            </m:r>
                          </m:num>
                          <m:den>
                            <m:r>
                              <a:rPr lang="en-US" sz="1400" b="1" smtClean="0">
                                <a:solidFill>
                                  <a:srgbClr val="000000"/>
                                </a:solidFill>
                                <a:latin typeface="Cambria Math"/>
                                <a:sym typeface="Symbol"/>
                              </a:rPr>
                              <m:t></m:t>
                            </m:r>
                            <m:r>
                              <a:rPr lang="en-US" sz="1400" b="1" i="1" baseline="-25000" smtClean="0">
                                <a:solidFill>
                                  <a:srgbClr val="000000"/>
                                </a:solidFill>
                                <a:latin typeface="Cambria Math"/>
                                <a:sym typeface="Symbol"/>
                              </a:rPr>
                              <m:t>𝟎</m:t>
                            </m:r>
                          </m:den>
                        </m:f>
                        <m:r>
                          <a:rPr lang="en-US" sz="1400" b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~</m:t>
                        </m:r>
                        <m:f>
                          <m:fPr>
                            <m:ctrlPr>
                              <a:rPr lang="en-US" sz="1400" b="1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400" b="1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𝑹</m:t>
                            </m:r>
                            <m:r>
                              <a:rPr lang="en-US" sz="1400" b="1" baseline="-2500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𝐝𝐢𝐬𝐤</m:t>
                            </m:r>
                          </m:num>
                          <m:den>
                            <m:r>
                              <a:rPr lang="en-US" sz="1400" b="1" i="1" smtClean="0">
                                <a:solidFill>
                                  <a:srgbClr val="000000"/>
                                </a:solidFill>
                                <a:latin typeface="Cambria Math"/>
                                <a:sym typeface="Symbol"/>
                              </a:rPr>
                              <m:t>𝒉</m:t>
                            </m:r>
                            <m:r>
                              <a:rPr lang="en-US" sz="1400" b="1" baseline="-25000" smtClean="0">
                                <a:solidFill>
                                  <a:srgbClr val="000000"/>
                                </a:solidFill>
                                <a:latin typeface="Cambria Math"/>
                                <a:sym typeface="Symbol"/>
                              </a:rPr>
                              <m:t>𝐳</m:t>
                            </m:r>
                          </m:den>
                        </m:f>
                        <m:r>
                          <a:rPr lang="en-US" sz="1400" b="1">
                            <a:solidFill>
                              <a:srgbClr val="000000"/>
                            </a:solidFill>
                            <a:latin typeface="Cambria Math"/>
                          </a:rPr>
                          <m:t>~</m:t>
                        </m:r>
                        <m:f>
                          <m:fPr>
                            <m:ctrlPr>
                              <a:rPr lang="en-US" sz="1400" b="1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400" b="1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1400" b="1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𝒇</m:t>
                            </m:r>
                            <m:r>
                              <a:rPr lang="en-US" sz="1400" b="1" baseline="-2500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𝐠𝐚𝐬</m:t>
                            </m:r>
                          </m:den>
                        </m:f>
                      </m:oMath>
                    </a14:m>
                    <a:r>
                      <a:rPr lang="en-US" sz="1400" b="1" dirty="0" smtClean="0">
                        <a:solidFill>
                          <a:srgbClr val="000000"/>
                        </a:solidFill>
                        <a:latin typeface="Times New Roman"/>
                      </a:rPr>
                      <a:t> </a:t>
                    </a:r>
                    <a:endParaRPr lang="en-US" sz="1400" b="1" dirty="0">
                      <a:solidFill>
                        <a:srgbClr val="000000"/>
                      </a:solidFill>
                      <a:latin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05600" y="2209800"/>
                    <a:ext cx="1295098" cy="431080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b="-28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" name="Group 2"/>
          <p:cNvGrpSpPr/>
          <p:nvPr/>
        </p:nvGrpSpPr>
        <p:grpSpPr>
          <a:xfrm>
            <a:off x="3911602" y="2118657"/>
            <a:ext cx="5012301" cy="3913987"/>
            <a:chOff x="3911602" y="2118657"/>
            <a:chExt cx="5012301" cy="391398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1602" y="2118657"/>
              <a:ext cx="2157807" cy="3482329"/>
            </a:xfrm>
            <a:prstGeom prst="rect">
              <a:avLst/>
            </a:prstGeom>
            <a:effectLst>
              <a:glow rad="12700">
                <a:srgbClr val="DADADA">
                  <a:alpha val="95000"/>
                </a:srgbClr>
              </a:glow>
              <a:softEdge rad="38100"/>
            </a:effectLst>
          </p:spPr>
        </p:pic>
        <p:sp>
          <p:nvSpPr>
            <p:cNvPr id="23" name="Text Box 5"/>
            <p:cNvSpPr txBox="1">
              <a:spLocks noChangeArrowheads="1"/>
            </p:cNvSpPr>
            <p:nvPr/>
          </p:nvSpPr>
          <p:spPr bwMode="auto">
            <a:xfrm>
              <a:off x="5943600" y="5161636"/>
              <a:ext cx="2980303" cy="871008"/>
            </a:xfrm>
            <a:prstGeom prst="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100" i="1" dirty="0" err="1" smtClean="0">
                  <a:solidFill>
                    <a:srgbClr val="FFFFFF"/>
                  </a:solidFill>
                  <a:latin typeface="Times New Roman" pitchFamily="18" charset="0"/>
                </a:rPr>
                <a:t>Bournaud</a:t>
              </a:r>
              <a:r>
                <a:rPr lang="en-US" altLang="en-US" sz="1100" i="1" dirty="0" smtClean="0">
                  <a:solidFill>
                    <a:srgbClr val="FFFFFF"/>
                  </a:solidFill>
                  <a:latin typeface="Times New Roman" pitchFamily="18" charset="0"/>
                </a:rPr>
                <a:t> et al.+07–15</a:t>
              </a:r>
            </a:p>
            <a:p>
              <a:pPr algn="l">
                <a:lnSpc>
                  <a:spcPct val="90000"/>
                </a:lnSpc>
              </a:pPr>
              <a:r>
                <a:rPr lang="en-US" altLang="en-US" sz="1100" i="1" dirty="0" smtClean="0">
                  <a:solidFill>
                    <a:srgbClr val="FFFFFF"/>
                  </a:solidFill>
                  <a:latin typeface="Times New Roman" pitchFamily="18" charset="0"/>
                </a:rPr>
                <a:t>And, </a:t>
              </a:r>
              <a:r>
                <a:rPr lang="en-US" altLang="en-US" sz="1100" i="1" dirty="0">
                  <a:solidFill>
                    <a:srgbClr val="FFFFFF"/>
                  </a:solidFill>
                  <a:latin typeface="Times New Roman" pitchFamily="18" charset="0"/>
                </a:rPr>
                <a:t>e.g</a:t>
              </a:r>
              <a:r>
                <a:rPr lang="en-US" altLang="en-US" sz="1100" i="1" dirty="0" smtClean="0">
                  <a:solidFill>
                    <a:srgbClr val="FFFFFF"/>
                  </a:solidFill>
                  <a:latin typeface="Times New Roman" pitchFamily="18" charset="0"/>
                </a:rPr>
                <a:t>., </a:t>
              </a:r>
              <a:r>
                <a:rPr lang="en-US" altLang="en-US" sz="1100" i="1" dirty="0">
                  <a:solidFill>
                    <a:srgbClr val="FFFFFF"/>
                  </a:solidFill>
                  <a:latin typeface="Times New Roman" pitchFamily="18" charset="0"/>
                </a:rPr>
                <a:t>Noguchi+99; Immeli+04; </a:t>
              </a:r>
              <a:r>
                <a:rPr lang="en-US" altLang="en-US" sz="1100" i="1" dirty="0" smtClean="0">
                  <a:solidFill>
                    <a:srgbClr val="FFFFFF"/>
                  </a:solidFill>
                  <a:latin typeface="Times New Roman" pitchFamily="18" charset="0"/>
                </a:rPr>
                <a:t>Carollo+07;</a:t>
              </a:r>
            </a:p>
            <a:p>
              <a:pPr algn="l">
                <a:lnSpc>
                  <a:spcPct val="90000"/>
                </a:lnSpc>
              </a:pPr>
              <a:r>
                <a:rPr lang="en-US" altLang="en-US" sz="1100" i="1" dirty="0" smtClean="0">
                  <a:solidFill>
                    <a:srgbClr val="FFFFFF"/>
                  </a:solidFill>
                  <a:latin typeface="Times New Roman" pitchFamily="18" charset="0"/>
                </a:rPr>
                <a:t>Agertz+09; Dekel+09,13</a:t>
              </a:r>
              <a:r>
                <a:rPr lang="en-US" altLang="en-US" sz="1100" i="1" dirty="0">
                  <a:solidFill>
                    <a:srgbClr val="FFFFFF"/>
                  </a:solidFill>
                  <a:latin typeface="Times New Roman" pitchFamily="18" charset="0"/>
                </a:rPr>
                <a:t>;  </a:t>
              </a:r>
              <a:r>
                <a:rPr lang="en-US" altLang="en-US" sz="1100" i="1" dirty="0" smtClean="0">
                  <a:solidFill>
                    <a:srgbClr val="FFFFFF"/>
                  </a:solidFill>
                  <a:latin typeface="Times New Roman" pitchFamily="18" charset="0"/>
                </a:rPr>
                <a:t>Ceverino+10,12;</a:t>
              </a:r>
            </a:p>
            <a:p>
              <a:pPr algn="l">
                <a:lnSpc>
                  <a:spcPct val="90000"/>
                </a:lnSpc>
              </a:pPr>
              <a:r>
                <a:rPr lang="en-US" altLang="en-US" sz="1100" i="1" dirty="0" smtClean="0">
                  <a:solidFill>
                    <a:srgbClr val="FFFFFF"/>
                  </a:solidFill>
                  <a:latin typeface="Times New Roman" pitchFamily="18" charset="0"/>
                </a:rPr>
                <a:t>Genel+12</a:t>
              </a:r>
              <a:r>
                <a:rPr lang="en-US" altLang="en-US" sz="1100" i="1" dirty="0">
                  <a:solidFill>
                    <a:srgbClr val="FFFFFF"/>
                  </a:solidFill>
                  <a:latin typeface="Times New Roman" pitchFamily="18" charset="0"/>
                </a:rPr>
                <a:t>; </a:t>
              </a:r>
              <a:r>
                <a:rPr lang="en-US" altLang="en-US" sz="1100" i="1" dirty="0" smtClean="0">
                  <a:solidFill>
                    <a:srgbClr val="FFFFFF"/>
                  </a:solidFill>
                  <a:latin typeface="Times New Roman" pitchFamily="18" charset="0"/>
                </a:rPr>
                <a:t>Hopkins+12; Mandelker+14</a:t>
              </a:r>
              <a:r>
                <a:rPr lang="en-US" altLang="en-US" sz="1100" i="1" dirty="0">
                  <a:solidFill>
                    <a:srgbClr val="FFFFFF"/>
                  </a:solidFill>
                  <a:latin typeface="Times New Roman" pitchFamily="18" charset="0"/>
                </a:rPr>
                <a:t>; </a:t>
              </a:r>
              <a:endParaRPr lang="en-US" altLang="en-US" sz="1100" i="1" dirty="0" smtClean="0">
                <a:solidFill>
                  <a:srgbClr val="FFFFFF"/>
                </a:solidFill>
                <a:latin typeface="Times New Roman" pitchFamily="18" charset="0"/>
              </a:endParaRPr>
            </a:p>
            <a:p>
              <a:pPr algn="l">
                <a:lnSpc>
                  <a:spcPct val="90000"/>
                </a:lnSpc>
              </a:pPr>
              <a:r>
                <a:rPr lang="en-US" altLang="en-US" sz="1100" i="1" dirty="0" smtClean="0">
                  <a:solidFill>
                    <a:srgbClr val="FFFFFF"/>
                  </a:solidFill>
                  <a:latin typeface="Times New Roman" pitchFamily="18" charset="0"/>
                </a:rPr>
                <a:t>Dekel&amp;Burkert14</a:t>
              </a:r>
              <a:r>
                <a:rPr lang="en-US" altLang="en-US" sz="1100" i="1" dirty="0">
                  <a:solidFill>
                    <a:srgbClr val="FFFFFF"/>
                  </a:solidFill>
                  <a:latin typeface="Times New Roman" pitchFamily="18" charset="0"/>
                </a:rPr>
                <a:t>; Zolotov+15; </a:t>
              </a:r>
              <a:r>
                <a:rPr lang="en-US" altLang="en-US" sz="1100" i="1" dirty="0" smtClean="0">
                  <a:solidFill>
                    <a:srgbClr val="FFFFFF"/>
                  </a:solidFill>
                  <a:latin typeface="Times New Roman" pitchFamily="18" charset="0"/>
                </a:rPr>
                <a:t>Tacchella+15c 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64735" r="14524" b="24397"/>
          <a:stretch/>
        </p:blipFill>
        <p:spPr>
          <a:xfrm>
            <a:off x="7620000" y="152400"/>
            <a:ext cx="1371600" cy="50180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200" y="147935"/>
            <a:ext cx="1526380" cy="461665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>
            <a:solidFill>
              <a:srgbClr val="1F497D">
                <a:lumMod val="75000"/>
              </a:srgb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lgerian" panose="04020705040A02060702" pitchFamily="82" charset="0"/>
                <a:cs typeface="Calibri" pitchFamily="34" charset="0"/>
              </a:rPr>
              <a:t>KMOS-3D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36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1168" y="228600"/>
            <a:ext cx="8731627" cy="6400798"/>
            <a:chOff x="201168" y="228600"/>
            <a:chExt cx="8731627" cy="6400798"/>
          </a:xfrm>
        </p:grpSpPr>
        <p:grpSp>
          <p:nvGrpSpPr>
            <p:cNvPr id="23" name="Group 22"/>
            <p:cNvGrpSpPr/>
            <p:nvPr/>
          </p:nvGrpSpPr>
          <p:grpSpPr>
            <a:xfrm>
              <a:off x="201168" y="228600"/>
              <a:ext cx="8731627" cy="6400798"/>
              <a:chOff x="206187" y="228601"/>
              <a:chExt cx="8731627" cy="6400798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08" t="8692" r="10862" b="16201"/>
              <a:stretch/>
            </p:blipFill>
            <p:spPr>
              <a:xfrm>
                <a:off x="206187" y="228601"/>
                <a:ext cx="8731627" cy="640079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08" t="8691" r="10862" b="16202"/>
              <a:stretch/>
            </p:blipFill>
            <p:spPr>
              <a:xfrm>
                <a:off x="206187" y="228602"/>
                <a:ext cx="8731626" cy="640079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08" t="8691" r="10862" b="16202"/>
              <a:stretch/>
            </p:blipFill>
            <p:spPr>
              <a:xfrm>
                <a:off x="206187" y="228602"/>
                <a:ext cx="8731626" cy="6400797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 bwMode="auto">
            <a:xfrm>
              <a:off x="1905000" y="633347"/>
              <a:ext cx="1600200" cy="509653"/>
            </a:xfrm>
            <a:prstGeom prst="rect">
              <a:avLst/>
            </a:prstGeom>
            <a:solidFill>
              <a:schemeClr val="bg2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1000" smtClean="0">
                <a:solidFill>
                  <a:srgbClr val="99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87609" y="1828800"/>
            <a:ext cx="17459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FFFFFF"/>
                </a:solidFill>
                <a:latin typeface="Times New Roman" pitchFamily="18" charset="0"/>
              </a:rPr>
              <a:t>M</a:t>
            </a:r>
            <a:r>
              <a:rPr lang="en-US" sz="1400" i="1" baseline="-25000" dirty="0" smtClean="0">
                <a:solidFill>
                  <a:srgbClr val="FFFFFF"/>
                </a:solidFill>
                <a:latin typeface="Times New Roman" pitchFamily="18" charset="0"/>
                <a:sym typeface="Wingdings 2"/>
              </a:rPr>
              <a:t></a:t>
            </a:r>
            <a:r>
              <a:rPr lang="en-US" sz="1400" i="1" dirty="0" smtClean="0">
                <a:solidFill>
                  <a:srgbClr val="FFFFFF"/>
                </a:solidFill>
                <a:latin typeface="Times New Roman" pitchFamily="18" charset="0"/>
                <a:sym typeface="Wingdings 2"/>
              </a:rPr>
              <a:t>  </a:t>
            </a:r>
            <a:r>
              <a:rPr lang="en-US" sz="1400" dirty="0" smtClean="0">
                <a:solidFill>
                  <a:srgbClr val="FFFFFF"/>
                </a:solidFill>
                <a:latin typeface="Times New Roman" pitchFamily="18" charset="0"/>
              </a:rPr>
              <a:t>HST/CANDELS</a:t>
            </a:r>
            <a:endParaRPr lang="en-US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76200" y="6632078"/>
            <a:ext cx="93726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100" i="1" dirty="0" smtClean="0">
                <a:solidFill>
                  <a:srgbClr val="FFFFFF"/>
                </a:solidFill>
                <a:latin typeface="Times" pitchFamily="18" charset="0"/>
              </a:rPr>
              <a:t>And e.g. Kauffmann+03,06;Schiminovich+07;Bell+08,12;Cheung+12;Bruce+12,14;Fang+13;Bluck+14 </a:t>
            </a:r>
            <a:r>
              <a:rPr lang="en-US" sz="1100" i="1" dirty="0" smtClean="0">
                <a:solidFill>
                  <a:srgbClr val="FFFFFF"/>
                </a:solidFill>
                <a:latin typeface="Times" pitchFamily="18" charset="0"/>
                <a:sym typeface="Symbol"/>
              </a:rPr>
              <a:t>; Hunter+98;Martig+09,13;Saintonge+12;Crocker+12</a:t>
            </a:r>
            <a:endParaRPr lang="en-US" sz="1100" i="1" dirty="0" smtClean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21" name="Text Box 12"/>
          <p:cNvSpPr txBox="1">
            <a:spLocks noChangeAspect="1" noChangeArrowheads="1"/>
          </p:cNvSpPr>
          <p:nvPr/>
        </p:nvSpPr>
        <p:spPr bwMode="auto">
          <a:xfrm>
            <a:off x="1219200" y="2362200"/>
            <a:ext cx="566181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algn="ctr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algn="ctr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algn="ctr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algn="ctr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 dirty="0" smtClean="0">
                <a:solidFill>
                  <a:srgbClr val="000000"/>
                </a:solidFill>
                <a:cs typeface="Arial" pitchFamily="34" charset="0"/>
                <a:sym typeface="Symbol"/>
              </a:rPr>
              <a:t>(M*)</a:t>
            </a:r>
            <a:endParaRPr lang="el-GR" sz="1200" b="1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444394" y="1219200"/>
            <a:ext cx="381957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CC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700" b="1" dirty="0" smtClean="0">
                <a:solidFill>
                  <a:srgbClr val="FFFFFF"/>
                </a:solidFill>
                <a:latin typeface="Times New Roman" pitchFamily="18" charset="0"/>
              </a:rPr>
              <a:t>Smooth(</a:t>
            </a:r>
            <a:r>
              <a:rPr lang="en-US" sz="1700" b="1" dirty="0" err="1" smtClean="0">
                <a:solidFill>
                  <a:srgbClr val="FFFFFF"/>
                </a:solidFill>
                <a:latin typeface="Times New Roman" pitchFamily="18" charset="0"/>
              </a:rPr>
              <a:t>er</a:t>
            </a:r>
            <a:r>
              <a:rPr lang="en-US" sz="1700" b="1" dirty="0" smtClean="0">
                <a:solidFill>
                  <a:srgbClr val="FFFFFF"/>
                </a:solidFill>
                <a:latin typeface="Times New Roman" pitchFamily="18" charset="0"/>
              </a:rPr>
              <a:t>) stellar mass distributions,</a:t>
            </a:r>
          </a:p>
          <a:p>
            <a:pPr algn="l"/>
            <a:r>
              <a:rPr lang="en-US" sz="1700" b="1" dirty="0" smtClean="0">
                <a:solidFill>
                  <a:srgbClr val="FFFFFF"/>
                </a:solidFill>
                <a:latin typeface="Times New Roman" pitchFamily="18" charset="0"/>
              </a:rPr>
              <a:t>bulge growth and inside-out quenching</a:t>
            </a:r>
            <a:endParaRPr lang="en-US" sz="17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1818845" y="384048"/>
            <a:ext cx="6334555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CC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300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Stellar Structure of z ~ 1 – 3 SFGs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228600" y="6355080"/>
            <a:ext cx="54547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  <a:cs typeface="Times New Roman" panose="02020603050405020304" pitchFamily="18" charset="0"/>
              </a:rPr>
              <a:t>Wuyts+12; Lang+14  </a:t>
            </a:r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  <a:cs typeface="Times New Roman" panose="02020603050405020304" pitchFamily="18" charset="0"/>
                <a:sym typeface="Symbol"/>
              </a:rPr>
              <a:t>  </a:t>
            </a:r>
            <a:r>
              <a:rPr lang="en-US" sz="1200" i="1" dirty="0" smtClean="0">
                <a:solidFill>
                  <a:srgbClr val="FFFFFF"/>
                </a:solidFill>
                <a:latin typeface="Times" pitchFamily="18" charset="0"/>
              </a:rPr>
              <a:t>Wuyts+13</a:t>
            </a:r>
            <a:r>
              <a:rPr lang="en-US" sz="1200" i="1" dirty="0">
                <a:solidFill>
                  <a:srgbClr val="FFFFFF"/>
                </a:solidFill>
                <a:latin typeface="Times" pitchFamily="18" charset="0"/>
              </a:rPr>
              <a:t>; Nelson+13,15; Genzel+14a; </a:t>
            </a:r>
            <a:r>
              <a:rPr lang="en-US" sz="1200" i="1" dirty="0" smtClean="0">
                <a:solidFill>
                  <a:srgbClr val="FFFFFF"/>
                </a:solidFill>
                <a:latin typeface="Times" pitchFamily="18" charset="0"/>
              </a:rPr>
              <a:t>Tacchella+15a.b</a:t>
            </a:r>
            <a:endParaRPr lang="en-US" sz="1200" i="1" dirty="0">
              <a:solidFill>
                <a:srgbClr val="FFFFFF"/>
              </a:solidFill>
              <a:latin typeface="Times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48000" y="2590800"/>
            <a:ext cx="3352800" cy="3413611"/>
            <a:chOff x="3048000" y="2590800"/>
            <a:chExt cx="3352800" cy="3413611"/>
          </a:xfrm>
        </p:grpSpPr>
        <p:sp>
          <p:nvSpPr>
            <p:cNvPr id="19" name="Text Box 52"/>
            <p:cNvSpPr txBox="1">
              <a:spLocks noChangeArrowheads="1"/>
            </p:cNvSpPr>
            <p:nvPr/>
          </p:nvSpPr>
          <p:spPr bwMode="auto">
            <a:xfrm>
              <a:off x="3048000" y="5727412"/>
              <a:ext cx="95090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en-US" sz="1200" i="1" dirty="0" smtClean="0">
                  <a:solidFill>
                    <a:srgbClr val="FFFFFF"/>
                  </a:solidFill>
                  <a:latin typeface="Times New Roman" pitchFamily="18" charset="0"/>
                </a:rPr>
                <a:t>Lang+2014 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4806" r="2200" b="3727"/>
            <a:stretch/>
          </p:blipFill>
          <p:spPr>
            <a:xfrm>
              <a:off x="3137245" y="2590800"/>
              <a:ext cx="3263555" cy="3147504"/>
            </a:xfrm>
            <a:prstGeom prst="rect">
              <a:avLst/>
            </a:prstGeom>
            <a:effectLst>
              <a:glow rad="101600">
                <a:schemeClr val="tx1"/>
              </a:glow>
              <a:softEdge rad="50800"/>
            </a:effectLst>
          </p:spPr>
        </p:pic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3854727" y="3352800"/>
              <a:ext cx="94288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  <a:sym typeface="Wingdings 2" pitchFamily="18" charset="2"/>
                </a:rPr>
                <a:t>Quiescent</a:t>
              </a:r>
              <a:endParaRPr lang="en-US" sz="1400" b="1" dirty="0">
                <a:solidFill>
                  <a:srgbClr val="C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3858061" y="4706035"/>
              <a:ext cx="118308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00FF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  <a:sym typeface="Wingdings 2" pitchFamily="18" charset="2"/>
                </a:rPr>
                <a:t>Star-forming</a:t>
              </a:r>
              <a:endParaRPr lang="en-US" sz="1400" b="1" dirty="0">
                <a:solidFill>
                  <a:srgbClr val="0000FF">
                    <a:lumMod val="50000"/>
                  </a:srgbClr>
                </a:solidFill>
                <a:latin typeface="Times New Roman" pitchFamily="18" charset="0"/>
              </a:endParaRPr>
            </a:p>
          </p:txBody>
        </p:sp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3781285" y="2895600"/>
              <a:ext cx="63831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(M</a:t>
              </a:r>
              <a:r>
                <a:rPr lang="en-US" sz="1400" b="1" baseline="-25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*</a:t>
              </a:r>
              <a:r>
                <a:rPr lang="en-US" sz="14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)</a:t>
              </a:r>
              <a:endParaRPr lang="en-US" sz="1400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3935896" y="3681454"/>
              <a:ext cx="1804946" cy="922351"/>
            </a:xfrm>
            <a:custGeom>
              <a:avLst/>
              <a:gdLst>
                <a:gd name="connsiteX0" fmla="*/ 0 w 1804946"/>
                <a:gd name="connsiteY0" fmla="*/ 922351 h 922351"/>
                <a:gd name="connsiteX1" fmla="*/ 262393 w 1804946"/>
                <a:gd name="connsiteY1" fmla="*/ 842838 h 922351"/>
                <a:gd name="connsiteX2" fmla="*/ 516834 w 1804946"/>
                <a:gd name="connsiteY2" fmla="*/ 699715 h 922351"/>
                <a:gd name="connsiteX3" fmla="*/ 795130 w 1804946"/>
                <a:gd name="connsiteY3" fmla="*/ 580445 h 922351"/>
                <a:gd name="connsiteX4" fmla="*/ 1033669 w 1804946"/>
                <a:gd name="connsiteY4" fmla="*/ 357809 h 922351"/>
                <a:gd name="connsiteX5" fmla="*/ 1304014 w 1804946"/>
                <a:gd name="connsiteY5" fmla="*/ 143123 h 922351"/>
                <a:gd name="connsiteX6" fmla="*/ 1542553 w 1804946"/>
                <a:gd name="connsiteY6" fmla="*/ 182880 h 922351"/>
                <a:gd name="connsiteX7" fmla="*/ 1804946 w 1804946"/>
                <a:gd name="connsiteY7" fmla="*/ 0 h 922351"/>
                <a:gd name="connsiteX0" fmla="*/ 0 w 1804946"/>
                <a:gd name="connsiteY0" fmla="*/ 922351 h 922351"/>
                <a:gd name="connsiteX1" fmla="*/ 262393 w 1804946"/>
                <a:gd name="connsiteY1" fmla="*/ 842838 h 922351"/>
                <a:gd name="connsiteX2" fmla="*/ 524785 w 1804946"/>
                <a:gd name="connsiteY2" fmla="*/ 675861 h 922351"/>
                <a:gd name="connsiteX3" fmla="*/ 795130 w 1804946"/>
                <a:gd name="connsiteY3" fmla="*/ 580445 h 922351"/>
                <a:gd name="connsiteX4" fmla="*/ 1033669 w 1804946"/>
                <a:gd name="connsiteY4" fmla="*/ 357809 h 922351"/>
                <a:gd name="connsiteX5" fmla="*/ 1304014 w 1804946"/>
                <a:gd name="connsiteY5" fmla="*/ 143123 h 922351"/>
                <a:gd name="connsiteX6" fmla="*/ 1542553 w 1804946"/>
                <a:gd name="connsiteY6" fmla="*/ 182880 h 922351"/>
                <a:gd name="connsiteX7" fmla="*/ 1804946 w 1804946"/>
                <a:gd name="connsiteY7" fmla="*/ 0 h 922351"/>
                <a:gd name="connsiteX0" fmla="*/ 0 w 1804946"/>
                <a:gd name="connsiteY0" fmla="*/ 922351 h 922351"/>
                <a:gd name="connsiteX1" fmla="*/ 262393 w 1804946"/>
                <a:gd name="connsiteY1" fmla="*/ 842838 h 922351"/>
                <a:gd name="connsiteX2" fmla="*/ 524785 w 1804946"/>
                <a:gd name="connsiteY2" fmla="*/ 707666 h 922351"/>
                <a:gd name="connsiteX3" fmla="*/ 795130 w 1804946"/>
                <a:gd name="connsiteY3" fmla="*/ 580445 h 922351"/>
                <a:gd name="connsiteX4" fmla="*/ 1033669 w 1804946"/>
                <a:gd name="connsiteY4" fmla="*/ 357809 h 922351"/>
                <a:gd name="connsiteX5" fmla="*/ 1304014 w 1804946"/>
                <a:gd name="connsiteY5" fmla="*/ 143123 h 922351"/>
                <a:gd name="connsiteX6" fmla="*/ 1542553 w 1804946"/>
                <a:gd name="connsiteY6" fmla="*/ 182880 h 922351"/>
                <a:gd name="connsiteX7" fmla="*/ 1804946 w 1804946"/>
                <a:gd name="connsiteY7" fmla="*/ 0 h 922351"/>
                <a:gd name="connsiteX0" fmla="*/ 0 w 1804946"/>
                <a:gd name="connsiteY0" fmla="*/ 922351 h 922351"/>
                <a:gd name="connsiteX1" fmla="*/ 262393 w 1804946"/>
                <a:gd name="connsiteY1" fmla="*/ 842838 h 922351"/>
                <a:gd name="connsiteX2" fmla="*/ 524785 w 1804946"/>
                <a:gd name="connsiteY2" fmla="*/ 683812 h 922351"/>
                <a:gd name="connsiteX3" fmla="*/ 795130 w 1804946"/>
                <a:gd name="connsiteY3" fmla="*/ 580445 h 922351"/>
                <a:gd name="connsiteX4" fmla="*/ 1033669 w 1804946"/>
                <a:gd name="connsiteY4" fmla="*/ 357809 h 922351"/>
                <a:gd name="connsiteX5" fmla="*/ 1304014 w 1804946"/>
                <a:gd name="connsiteY5" fmla="*/ 143123 h 922351"/>
                <a:gd name="connsiteX6" fmla="*/ 1542553 w 1804946"/>
                <a:gd name="connsiteY6" fmla="*/ 182880 h 922351"/>
                <a:gd name="connsiteX7" fmla="*/ 1804946 w 1804946"/>
                <a:gd name="connsiteY7" fmla="*/ 0 h 922351"/>
                <a:gd name="connsiteX0" fmla="*/ 0 w 1804946"/>
                <a:gd name="connsiteY0" fmla="*/ 922351 h 922351"/>
                <a:gd name="connsiteX1" fmla="*/ 262393 w 1804946"/>
                <a:gd name="connsiteY1" fmla="*/ 842838 h 922351"/>
                <a:gd name="connsiteX2" fmla="*/ 524785 w 1804946"/>
                <a:gd name="connsiteY2" fmla="*/ 683812 h 922351"/>
                <a:gd name="connsiteX3" fmla="*/ 795130 w 1804946"/>
                <a:gd name="connsiteY3" fmla="*/ 580445 h 922351"/>
                <a:gd name="connsiteX4" fmla="*/ 1033669 w 1804946"/>
                <a:gd name="connsiteY4" fmla="*/ 338759 h 922351"/>
                <a:gd name="connsiteX5" fmla="*/ 1304014 w 1804946"/>
                <a:gd name="connsiteY5" fmla="*/ 143123 h 922351"/>
                <a:gd name="connsiteX6" fmla="*/ 1542553 w 1804946"/>
                <a:gd name="connsiteY6" fmla="*/ 182880 h 922351"/>
                <a:gd name="connsiteX7" fmla="*/ 1804946 w 1804946"/>
                <a:gd name="connsiteY7" fmla="*/ 0 h 922351"/>
                <a:gd name="connsiteX0" fmla="*/ 0 w 1804946"/>
                <a:gd name="connsiteY0" fmla="*/ 922351 h 922351"/>
                <a:gd name="connsiteX1" fmla="*/ 262393 w 1804946"/>
                <a:gd name="connsiteY1" fmla="*/ 842838 h 922351"/>
                <a:gd name="connsiteX2" fmla="*/ 524785 w 1804946"/>
                <a:gd name="connsiteY2" fmla="*/ 683812 h 922351"/>
                <a:gd name="connsiteX3" fmla="*/ 795130 w 1804946"/>
                <a:gd name="connsiteY3" fmla="*/ 580445 h 922351"/>
                <a:gd name="connsiteX4" fmla="*/ 1033669 w 1804946"/>
                <a:gd name="connsiteY4" fmla="*/ 338759 h 922351"/>
                <a:gd name="connsiteX5" fmla="*/ 1284964 w 1804946"/>
                <a:gd name="connsiteY5" fmla="*/ 143123 h 922351"/>
                <a:gd name="connsiteX6" fmla="*/ 1542553 w 1804946"/>
                <a:gd name="connsiteY6" fmla="*/ 182880 h 922351"/>
                <a:gd name="connsiteX7" fmla="*/ 1804946 w 1804946"/>
                <a:gd name="connsiteY7" fmla="*/ 0 h 9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4946" h="922351">
                  <a:moveTo>
                    <a:pt x="0" y="922351"/>
                  </a:moveTo>
                  <a:lnTo>
                    <a:pt x="262393" y="842838"/>
                  </a:lnTo>
                  <a:lnTo>
                    <a:pt x="524785" y="683812"/>
                  </a:lnTo>
                  <a:lnTo>
                    <a:pt x="795130" y="580445"/>
                  </a:lnTo>
                  <a:lnTo>
                    <a:pt x="1033669" y="338759"/>
                  </a:lnTo>
                  <a:lnTo>
                    <a:pt x="1284964" y="143123"/>
                  </a:lnTo>
                  <a:lnTo>
                    <a:pt x="1542553" y="182880"/>
                  </a:lnTo>
                  <a:lnTo>
                    <a:pt x="1804946" y="0"/>
                  </a:lnTo>
                </a:path>
              </a:pathLst>
            </a:custGeom>
            <a:noFill/>
            <a:ln w="57150" cap="flat" cmpd="sng" algn="ctr">
              <a:solidFill>
                <a:srgbClr val="000000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1000" smtClean="0">
                <a:solidFill>
                  <a:srgbClr val="99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4" b="11211"/>
          <a:stretch/>
        </p:blipFill>
        <p:spPr>
          <a:xfrm>
            <a:off x="4550583" y="1447800"/>
            <a:ext cx="1697817" cy="1558822"/>
          </a:xfrm>
          <a:prstGeom prst="rect">
            <a:avLst/>
          </a:prstGeom>
          <a:effectLst>
            <a:glow rad="63500">
              <a:schemeClr val="accent4">
                <a:satMod val="175000"/>
                <a:alpha val="70000"/>
              </a:schemeClr>
            </a:glow>
            <a:softEdge rad="31750"/>
          </a:effectLst>
        </p:spPr>
      </p:pic>
      <p:grpSp>
        <p:nvGrpSpPr>
          <p:cNvPr id="34" name="Group 33"/>
          <p:cNvGrpSpPr/>
          <p:nvPr/>
        </p:nvGrpSpPr>
        <p:grpSpPr>
          <a:xfrm>
            <a:off x="1251594" y="2590800"/>
            <a:ext cx="3048167" cy="3009395"/>
            <a:chOff x="1110449" y="2819401"/>
            <a:chExt cx="3048167" cy="3009395"/>
          </a:xfrm>
        </p:grpSpPr>
        <p:pic>
          <p:nvPicPr>
            <p:cNvPr id="35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763" y="2819401"/>
              <a:ext cx="3010853" cy="2817495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2"/>
            <p:cNvSpPr>
              <a:spLocks noChangeArrowheads="1"/>
            </p:cNvSpPr>
            <p:nvPr/>
          </p:nvSpPr>
          <p:spPr bwMode="auto">
            <a:xfrm>
              <a:off x="1110449" y="5551797"/>
              <a:ext cx="87075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200" i="1" dirty="0" smtClean="0">
                  <a:solidFill>
                    <a:srgbClr val="FFFFFF"/>
                  </a:solidFill>
                  <a:latin typeface="Times" pitchFamily="18" charset="0"/>
                </a:rPr>
                <a:t>Nelson+15</a:t>
              </a:r>
            </a:p>
          </p:txBody>
        </p:sp>
        <p:sp>
          <p:nvSpPr>
            <p:cNvPr id="37" name="Text Box 12"/>
            <p:cNvSpPr txBox="1">
              <a:spLocks noChangeAspect="1" noChangeArrowheads="1"/>
            </p:cNvSpPr>
            <p:nvPr/>
          </p:nvSpPr>
          <p:spPr bwMode="auto">
            <a:xfrm>
              <a:off x="1744585" y="4942197"/>
              <a:ext cx="1420582" cy="26161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100" b="1" dirty="0" smtClean="0">
                  <a:solidFill>
                    <a:srgbClr val="000000"/>
                  </a:solidFill>
                  <a:cs typeface="Arial" pitchFamily="34" charset="0"/>
                </a:rPr>
                <a:t>3D-HST/CANDELS</a:t>
              </a:r>
              <a:endParaRPr lang="el-GR" sz="1100" b="1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724400" y="3277700"/>
            <a:ext cx="3760803" cy="3009899"/>
            <a:chOff x="4724400" y="3102595"/>
            <a:chExt cx="3760803" cy="3009899"/>
          </a:xfrm>
        </p:grpSpPr>
        <p:grpSp>
          <p:nvGrpSpPr>
            <p:cNvPr id="39" name="Group 38"/>
            <p:cNvGrpSpPr/>
            <p:nvPr/>
          </p:nvGrpSpPr>
          <p:grpSpPr>
            <a:xfrm>
              <a:off x="4800600" y="3102595"/>
              <a:ext cx="3684603" cy="2756870"/>
              <a:chOff x="1369093" y="2223348"/>
              <a:chExt cx="3684603" cy="2756870"/>
            </a:xfrm>
          </p:grpSpPr>
          <p:pic>
            <p:nvPicPr>
              <p:cNvPr id="42" name="Picture 3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80" r="3412" b="4803"/>
              <a:stretch/>
            </p:blipFill>
            <p:spPr bwMode="auto">
              <a:xfrm>
                <a:off x="1369093" y="2223348"/>
                <a:ext cx="3684603" cy="2756870"/>
              </a:xfrm>
              <a:prstGeom prst="rect">
                <a:avLst/>
              </a:prstGeom>
              <a:noFill/>
              <a:ln w="44450">
                <a:solidFill>
                  <a:schemeClr val="tx1"/>
                </a:solidFill>
                <a:miter lim="800000"/>
                <a:headEnd/>
                <a:tailEnd/>
              </a:ln>
              <a:effectLst>
                <a:softEdge rad="508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4123651" y="2490047"/>
                    <a:ext cx="763351" cy="3775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300" b="1" dirty="0" smtClean="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Q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1300" b="1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300" b="1" i="1" smtClean="0">
                                <a:solidFill>
                                  <a:srgbClr val="000000"/>
                                </a:solidFill>
                                <a:latin typeface="Cambria Math"/>
                                <a:sym typeface="Symbol"/>
                              </a:rPr>
                              <m:t></m:t>
                            </m:r>
                          </m:num>
                          <m:den>
                            <m:r>
                              <a:rPr lang="en-US" sz="1300" b="1" i="1" smtClean="0">
                                <a:solidFill>
                                  <a:srgbClr val="000000"/>
                                </a:solidFill>
                                <a:latin typeface="Cambria Math"/>
                                <a:sym typeface="Symbol"/>
                              </a:rPr>
                              <m:t></m:t>
                            </m:r>
                            <m:r>
                              <a:rPr lang="en-US" sz="1300" b="1" smtClean="0">
                                <a:solidFill>
                                  <a:srgbClr val="000000"/>
                                </a:solidFill>
                                <a:latin typeface="Cambria Math"/>
                                <a:sym typeface="Symbol"/>
                              </a:rPr>
                              <m:t>𝐆</m:t>
                            </m:r>
                            <m:r>
                              <a:rPr lang="en-US" sz="1300" b="1" i="1" smtClean="0">
                                <a:solidFill>
                                  <a:srgbClr val="000000"/>
                                </a:solidFill>
                                <a:latin typeface="Cambria Math"/>
                                <a:sym typeface="Symbol"/>
                              </a:rPr>
                              <m:t></m:t>
                            </m:r>
                          </m:den>
                        </m:f>
                      </m:oMath>
                    </a14:m>
                    <a:endParaRPr lang="en-US" sz="1300" b="1" dirty="0">
                      <a:solidFill>
                        <a:srgbClr val="000000"/>
                      </a:solidFill>
                      <a:latin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23651" y="2490047"/>
                    <a:ext cx="763351" cy="377539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l="-794" b="-161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0" name="Text Box 12"/>
            <p:cNvSpPr txBox="1">
              <a:spLocks noChangeAspect="1" noChangeArrowheads="1"/>
            </p:cNvSpPr>
            <p:nvPr/>
          </p:nvSpPr>
          <p:spPr bwMode="auto">
            <a:xfrm>
              <a:off x="7327909" y="5165084"/>
              <a:ext cx="1050288" cy="26161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100" b="1" dirty="0" smtClean="0">
                  <a:solidFill>
                    <a:srgbClr val="000000"/>
                  </a:solidFill>
                  <a:cs typeface="Arial" pitchFamily="34" charset="0"/>
                </a:rPr>
                <a:t>SINFONI+AO</a:t>
              </a:r>
              <a:endParaRPr lang="el-GR" sz="1100" b="1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" name="Rectangle 2"/>
            <p:cNvSpPr>
              <a:spLocks noChangeArrowheads="1"/>
            </p:cNvSpPr>
            <p:nvPr/>
          </p:nvSpPr>
          <p:spPr bwMode="auto">
            <a:xfrm>
              <a:off x="4724400" y="5835495"/>
              <a:ext cx="94769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200" i="1" dirty="0" smtClean="0">
                  <a:solidFill>
                    <a:srgbClr val="FFFFFF"/>
                  </a:solidFill>
                  <a:latin typeface="Times" pitchFamily="18" charset="0"/>
                </a:rPr>
                <a:t>Genzel+14a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64735" r="14524" b="24397"/>
          <a:stretch/>
        </p:blipFill>
        <p:spPr>
          <a:xfrm>
            <a:off x="7620000" y="152400"/>
            <a:ext cx="1371600" cy="501805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6200" y="147935"/>
            <a:ext cx="1526380" cy="461665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>
            <a:solidFill>
              <a:srgbClr val="1F497D">
                <a:lumMod val="75000"/>
              </a:srgb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lgerian" panose="04020705040A02060702" pitchFamily="82" charset="0"/>
                <a:cs typeface="Calibri" pitchFamily="34" charset="0"/>
              </a:rPr>
              <a:t>KMOS-3D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02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1789526" y="5895201"/>
            <a:ext cx="9140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</a:rPr>
              <a:t>Burkert+15</a:t>
            </a:r>
            <a:endParaRPr lang="en-US" sz="1200" i="1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0" y="6509468"/>
            <a:ext cx="8574783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Also, e.g., NFW+97; Mo+98; Bullock+01; Sofue&amp;Rubin01; Hetznecker+06; Courteau+07; Burkert+10; van der Kruit&amp;Freeman11; Barnabè+12;</a:t>
            </a:r>
          </a:p>
          <a:p>
            <a:pPr algn="l">
              <a:lnSpc>
                <a:spcPct val="90000"/>
              </a:lnSpc>
            </a:pPr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Bovy&amp;Rix13; Moster+13; </a:t>
            </a:r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Dutton+10, 13</a:t>
            </a:r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; Cappellari+13; Dekel&amp;Burkert14; Übler+14; Genel+14; Courteau&amp;Dutton15; </a:t>
            </a:r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Fall &amp; </a:t>
            </a:r>
            <a:r>
              <a:rPr lang="en-US" sz="1100" i="1" dirty="0" err="1" smtClean="0">
                <a:solidFill>
                  <a:srgbClr val="FFFFFF"/>
                </a:solidFill>
                <a:latin typeface="Times New Roman" pitchFamily="18" charset="0"/>
              </a:rPr>
              <a:t>Romanowski</a:t>
            </a:r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 2013</a:t>
            </a:r>
            <a:endParaRPr lang="en-US" sz="1100" i="1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2853765" y="304800"/>
            <a:ext cx="345799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CC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300" b="1" dirty="0" smtClean="0">
                <a:latin typeface="+mj-lt"/>
                <a:cs typeface="Times New Roman" panose="02020603050405020304" pitchFamily="18" charset="0"/>
              </a:rPr>
              <a:t>Angular Momenta</a:t>
            </a:r>
            <a:endParaRPr lang="en-US" sz="3300" b="1" dirty="0" smtClea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Rectangle 31"/>
          <p:cNvSpPr>
            <a:spLocks noChangeArrowheads="1"/>
          </p:cNvSpPr>
          <p:nvPr/>
        </p:nvSpPr>
        <p:spPr bwMode="auto">
          <a:xfrm>
            <a:off x="0" y="6324600"/>
            <a:ext cx="8491427" cy="24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From KMOS3D/SINS, with additional MASSIV/OSIRIS/</a:t>
            </a:r>
            <a:r>
              <a:rPr lang="en-US" sz="1100" i="1" dirty="0" err="1" smtClean="0">
                <a:solidFill>
                  <a:srgbClr val="FFFFFF"/>
                </a:solidFill>
                <a:latin typeface="Times New Roman" pitchFamily="18" charset="0"/>
              </a:rPr>
              <a:t>HiZELs</a:t>
            </a:r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 data </a:t>
            </a:r>
            <a:r>
              <a:rPr lang="en-US" sz="1100" i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from Epinat+09,12</a:t>
            </a:r>
            <a:r>
              <a:rPr lang="en-US" sz="1100" i="1" dirty="0">
                <a:solidFill>
                  <a:srgbClr val="FFFFFF"/>
                </a:solidFill>
                <a:latin typeface="Times New Roman" pitchFamily="18" charset="0"/>
              </a:rPr>
              <a:t>; Vergani+12; Law+09,12; Wright+09; </a:t>
            </a:r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Swinbank+12a,b</a:t>
            </a:r>
            <a:endParaRPr lang="en-US" sz="1100" i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1159043" y="5683409"/>
            <a:ext cx="255871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3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2"/>
              </a:rPr>
              <a:t>300 log(</a:t>
            </a:r>
            <a:r>
              <a:rPr lang="en-US" sz="1300" b="1" i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2"/>
              </a:rPr>
              <a:t>M</a:t>
            </a:r>
            <a:r>
              <a:rPr lang="en-US" sz="1300" b="1" baseline="-25000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2"/>
              </a:rPr>
              <a:t></a:t>
            </a:r>
            <a:r>
              <a:rPr lang="en-US" sz="1300" b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2"/>
              </a:rPr>
              <a:t>) &gt; </a:t>
            </a:r>
            <a:r>
              <a:rPr lang="en-US" sz="13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2"/>
              </a:rPr>
              <a:t>9.7, 0.8 </a:t>
            </a:r>
            <a:r>
              <a:rPr lang="en-US" sz="13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Symbol"/>
              </a:rPr>
              <a:t> z  2.6 </a:t>
            </a:r>
            <a:r>
              <a:rPr lang="en-US" sz="13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2"/>
              </a:rPr>
              <a:t>SFGs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696560"/>
              </p:ext>
            </p:extLst>
          </p:nvPr>
        </p:nvGraphicFramePr>
        <p:xfrm>
          <a:off x="7086600" y="2735505"/>
          <a:ext cx="1239264" cy="385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58" name="Equation" r:id="rId5" imgW="1549080" imgH="482400" progId="Equation.DSMT4">
                  <p:embed/>
                </p:oleObj>
              </mc:Choice>
              <mc:Fallback>
                <p:oleObj name="Equation" r:id="rId5" imgW="15490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2735505"/>
                        <a:ext cx="1239264" cy="3859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26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44" y="2261533"/>
            <a:ext cx="2868613" cy="3317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2826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61532"/>
            <a:ext cx="3521400" cy="34218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4245713" y="5745062"/>
            <a:ext cx="32912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</a:rPr>
              <a:t>Burkert+15, Fall &amp; </a:t>
            </a:r>
            <a:r>
              <a:rPr lang="en-US" sz="1200" i="1" dirty="0" err="1" smtClean="0">
                <a:solidFill>
                  <a:srgbClr val="FFFFFF"/>
                </a:solidFill>
                <a:latin typeface="Times New Roman" pitchFamily="18" charset="0"/>
              </a:rPr>
              <a:t>Romanowsky</a:t>
            </a:r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</a:rPr>
              <a:t>  13, Dutton +10</a:t>
            </a:r>
            <a:endParaRPr lang="en-US" sz="1200" i="1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8263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66" y="830694"/>
            <a:ext cx="7250851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64735" r="14524" b="24397"/>
          <a:stretch/>
        </p:blipFill>
        <p:spPr>
          <a:xfrm>
            <a:off x="7620000" y="152400"/>
            <a:ext cx="1371600" cy="50180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6200" y="147935"/>
            <a:ext cx="1526380" cy="461665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>
            <a:solidFill>
              <a:srgbClr val="1F497D">
                <a:lumMod val="75000"/>
              </a:srgb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lgerian" panose="04020705040A02060702" pitchFamily="82" charset="0"/>
                <a:cs typeface="Calibri" pitchFamily="34" charset="0"/>
              </a:rPr>
              <a:t>KMOS-3D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4876800" y="2743200"/>
            <a:ext cx="2351926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  <a:sym typeface="Symbol"/>
              </a:rPr>
              <a:t>Implies &lt;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  <a:sym typeface="Symbol"/>
              </a:rPr>
              <a:t>j</a:t>
            </a:r>
            <a:r>
              <a:rPr lang="en-US" sz="1600" b="1" baseline="-25000" dirty="0" err="1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  <a:sym typeface="Symbol"/>
              </a:rPr>
              <a:t>baryon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  <a:sym typeface="Symbol"/>
              </a:rPr>
              <a:t>&gt; ~ &lt;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  <a:sym typeface="Symbol"/>
              </a:rPr>
              <a:t>j</a:t>
            </a:r>
            <a:r>
              <a:rPr lang="en-US" sz="1600" b="1" baseline="-25000" dirty="0" err="1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  <a:sym typeface="Symbol"/>
              </a:rPr>
              <a:t>DM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  <a:sym typeface="Symbol"/>
              </a:rPr>
              <a:t>&gt;</a:t>
            </a:r>
            <a:endParaRPr lang="en-US" sz="1600" b="1" dirty="0" smtClean="0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  <a:sym typeface="Symbol"/>
            </a:endParaRP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7712748" y="2123033"/>
            <a:ext cx="10722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i="1" dirty="0" err="1" smtClean="0">
                <a:solidFill>
                  <a:srgbClr val="FFFFFF"/>
                </a:solidFill>
                <a:latin typeface="Times New Roman" pitchFamily="18" charset="0"/>
              </a:rPr>
              <a:t>Wisnioski</a:t>
            </a:r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</a:rPr>
              <a:t> +15</a:t>
            </a:r>
            <a:endParaRPr lang="en-US" sz="1200" i="1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94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1789526" y="5791200"/>
            <a:ext cx="16605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</a:rPr>
              <a:t>Wuyts+15 / </a:t>
            </a:r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</a:rPr>
              <a:t>Burkert+15</a:t>
            </a:r>
            <a:endParaRPr lang="en-US" sz="1200" i="1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0" y="6509468"/>
            <a:ext cx="8460971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Also, e.g., NFW+97; Mo+98; Bullock+01; Sofue&amp;Rubin01; Hetznecker+06; Courteau+07; Burkert+10; van der Kruit&amp;Freeman11; Barnabè+12;</a:t>
            </a:r>
          </a:p>
          <a:p>
            <a:pPr algn="l">
              <a:lnSpc>
                <a:spcPct val="90000"/>
              </a:lnSpc>
            </a:pPr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Bovy&amp;Rix13; Moster+13; Dutton+13; Cappellari+13; Dekel&amp;Burkert14; Übler+14; Genel+14; Courteau&amp;Dutton15; and many more</a:t>
            </a:r>
          </a:p>
        </p:txBody>
      </p:sp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722121" y="562723"/>
            <a:ext cx="7738850" cy="51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CC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300" b="1" dirty="0" smtClean="0">
                <a:latin typeface="+mj-lt"/>
                <a:cs typeface="Times New Roman" panose="02020603050405020304" pitchFamily="18" charset="0"/>
              </a:rPr>
              <a:t>Baryon Fraction and Outer Disk Structure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6927273" y="2581617"/>
            <a:ext cx="17219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  <a:sym typeface="Symbol"/>
              </a:rPr>
              <a:t>(baryons) 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  <a:sym typeface="Symbol"/>
              </a:rPr>
              <a:t>~ 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  <a:sym typeface="Symbol"/>
              </a:rPr>
              <a:t>(DM)</a:t>
            </a:r>
            <a:endParaRPr lang="en-US" sz="1400" b="1" dirty="0" smtClean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  <a:sym typeface="Wingdings 2"/>
            </a:endParaRPr>
          </a:p>
        </p:txBody>
      </p:sp>
      <p:sp>
        <p:nvSpPr>
          <p:cNvPr id="18" name="Rectangle 31"/>
          <p:cNvSpPr>
            <a:spLocks noChangeArrowheads="1"/>
          </p:cNvSpPr>
          <p:nvPr/>
        </p:nvSpPr>
        <p:spPr bwMode="auto">
          <a:xfrm>
            <a:off x="0" y="6324600"/>
            <a:ext cx="8491427" cy="24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From KMOS3D/SINS, with additional MASSIV/OSIRIS/</a:t>
            </a:r>
            <a:r>
              <a:rPr lang="en-US" sz="1100" i="1" dirty="0" err="1" smtClean="0">
                <a:solidFill>
                  <a:srgbClr val="FFFFFF"/>
                </a:solidFill>
                <a:latin typeface="Times New Roman" pitchFamily="18" charset="0"/>
              </a:rPr>
              <a:t>HiZELs</a:t>
            </a:r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 data </a:t>
            </a:r>
            <a:r>
              <a:rPr lang="en-US" sz="1100" i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from Epinat+09,12</a:t>
            </a:r>
            <a:r>
              <a:rPr lang="en-US" sz="1100" i="1" dirty="0">
                <a:solidFill>
                  <a:srgbClr val="FFFFFF"/>
                </a:solidFill>
                <a:latin typeface="Times New Roman" pitchFamily="18" charset="0"/>
              </a:rPr>
              <a:t>; Vergani+12; Law+09,12; Wright+09; </a:t>
            </a:r>
            <a:r>
              <a:rPr lang="en-US" sz="1100" i="1" dirty="0" smtClean="0">
                <a:solidFill>
                  <a:srgbClr val="FFFFFF"/>
                </a:solidFill>
                <a:latin typeface="Times New Roman" pitchFamily="18" charset="0"/>
              </a:rPr>
              <a:t>Swinbank+12a,b</a:t>
            </a:r>
            <a:endParaRPr lang="en-US" sz="1100" i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95400" y="2527015"/>
            <a:ext cx="2819278" cy="3340385"/>
            <a:chOff x="1976691" y="1905003"/>
            <a:chExt cx="2819278" cy="3340385"/>
          </a:xfrm>
        </p:grpSpPr>
        <p:grpSp>
          <p:nvGrpSpPr>
            <p:cNvPr id="14" name="Group 13"/>
            <p:cNvGrpSpPr/>
            <p:nvPr/>
          </p:nvGrpSpPr>
          <p:grpSpPr>
            <a:xfrm>
              <a:off x="1976691" y="1905003"/>
              <a:ext cx="2819278" cy="3059217"/>
              <a:chOff x="457202" y="2396219"/>
              <a:chExt cx="2819278" cy="305921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2" y="2396219"/>
                <a:ext cx="2819278" cy="3059217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1094763" y="2652617"/>
                <a:ext cx="1343637" cy="276999"/>
              </a:xfrm>
              <a:prstGeom prst="rect">
                <a:avLst/>
              </a:prstGeom>
              <a:solidFill>
                <a:srgbClr val="FF0000">
                  <a:alpha val="42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anose="02020603050405020304" pitchFamily="18" charset="0"/>
                    <a:sym typeface="Symbol"/>
                  </a:rPr>
                  <a:t>b = 0.75  0.12 </a:t>
                </a:r>
                <a:endParaRPr lang="en-US" sz="1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anose="02020603050405020304" pitchFamily="18" charset="0"/>
                  <a:sym typeface="Wingdings 2"/>
                </a:endParaRPr>
              </a:p>
            </p:txBody>
          </p:sp>
        </p:grpSp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2084976" y="4953000"/>
              <a:ext cx="2558714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300" b="1" dirty="0">
                  <a:solidFill>
                    <a:srgbClr val="FFFF00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Wingdings 2"/>
                </a:rPr>
                <a:t>300 log(</a:t>
              </a:r>
              <a:r>
                <a:rPr lang="en-US" sz="1300" b="1" i="1" dirty="0">
                  <a:solidFill>
                    <a:srgbClr val="FFFF00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Wingdings 2"/>
                </a:rPr>
                <a:t>M</a:t>
              </a:r>
              <a:r>
                <a:rPr lang="en-US" sz="1300" b="1" baseline="-25000" dirty="0">
                  <a:solidFill>
                    <a:srgbClr val="FFFF00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Wingdings 2"/>
                </a:rPr>
                <a:t></a:t>
              </a:r>
              <a:r>
                <a:rPr lang="en-US" sz="1300" b="1" dirty="0">
                  <a:solidFill>
                    <a:srgbClr val="FFFF00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Wingdings 2"/>
                </a:rPr>
                <a:t>) &gt; </a:t>
              </a:r>
              <a:r>
                <a:rPr lang="en-US" sz="1300" b="1" dirty="0" smtClean="0">
                  <a:solidFill>
                    <a:srgbClr val="FFFF00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Wingdings 2"/>
                </a:rPr>
                <a:t>9.3, 0.8 </a:t>
              </a:r>
              <a:r>
                <a:rPr lang="en-US" sz="1300" b="1" dirty="0" smtClean="0">
                  <a:solidFill>
                    <a:srgbClr val="FFFF00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Symbol"/>
                </a:rPr>
                <a:t> z  2.6 </a:t>
              </a:r>
              <a:r>
                <a:rPr lang="en-US" sz="1300" b="1" dirty="0" smtClean="0">
                  <a:solidFill>
                    <a:srgbClr val="FFFF00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Wingdings 2"/>
                </a:rPr>
                <a:t>SFGs</a:t>
              </a:r>
            </a:p>
          </p:txBody>
        </p:sp>
      </p:grp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5313716" y="5287020"/>
            <a:ext cx="320632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3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2"/>
              </a:rPr>
              <a:t>Stack of ~100 </a:t>
            </a:r>
            <a:r>
              <a:rPr lang="en-US" sz="1300" b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2"/>
              </a:rPr>
              <a:t>log(</a:t>
            </a:r>
            <a:r>
              <a:rPr lang="en-US" sz="1300" b="1" i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2"/>
              </a:rPr>
              <a:t>M</a:t>
            </a:r>
            <a:r>
              <a:rPr lang="en-US" sz="1300" b="1" baseline="-25000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2"/>
              </a:rPr>
              <a:t></a:t>
            </a:r>
            <a:r>
              <a:rPr lang="en-US" sz="1300" b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2"/>
              </a:rPr>
              <a:t>) &gt; </a:t>
            </a:r>
            <a:r>
              <a:rPr lang="en-US" sz="13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2"/>
              </a:rPr>
              <a:t>9.7, 0.8 </a:t>
            </a:r>
            <a:r>
              <a:rPr lang="en-US" sz="13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Symbol"/>
              </a:rPr>
              <a:t> z  2.6 </a:t>
            </a:r>
            <a:r>
              <a:rPr lang="en-US" sz="13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2"/>
              </a:rPr>
              <a:t>SFGs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510970" y="1546373"/>
            <a:ext cx="57134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  <a:sym typeface="Wingdings 2"/>
              </a:rPr>
              <a:t>  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  <a:sym typeface="Symbol"/>
              </a:rPr>
              <a:t>Inner regions of z ~ 1 – 2.5  disks strongly baryon-dominated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1509457" y="1800762"/>
            <a:ext cx="6306085" cy="34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  <a:sym typeface="Wingdings 2"/>
              </a:rPr>
              <a:t>  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  <a:sym typeface="Symbol"/>
              </a:rPr>
              <a:t>Falling outer rotation curves ― pressure-driven disk “truncation”?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159156" y="2543976"/>
            <a:ext cx="3332271" cy="2653352"/>
            <a:chOff x="20472" y="1080448"/>
            <a:chExt cx="4807726" cy="3828197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403"/>
            <a:stretch/>
          </p:blipFill>
          <p:spPr bwMode="auto">
            <a:xfrm>
              <a:off x="20472" y="1080448"/>
              <a:ext cx="4806892" cy="3232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71"/>
            <a:stretch/>
          </p:blipFill>
          <p:spPr bwMode="auto">
            <a:xfrm>
              <a:off x="21306" y="4299045"/>
              <a:ext cx="4806892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802775"/>
              </p:ext>
            </p:extLst>
          </p:nvPr>
        </p:nvGraphicFramePr>
        <p:xfrm>
          <a:off x="7086600" y="2735505"/>
          <a:ext cx="1239264" cy="385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07" name="Equation" r:id="rId7" imgW="1549080" imgH="482400" progId="Equation.DSMT4">
                  <p:embed/>
                </p:oleObj>
              </mc:Choice>
              <mc:Fallback>
                <p:oleObj name="Equation" r:id="rId7" imgW="15490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2735505"/>
                        <a:ext cx="1239264" cy="3859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6393794" y="5556536"/>
            <a:ext cx="79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</a:rPr>
              <a:t>Lang +16</a:t>
            </a:r>
            <a:endParaRPr lang="en-US" sz="1200" i="1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64735" r="14524" b="24397"/>
          <a:stretch/>
        </p:blipFill>
        <p:spPr>
          <a:xfrm>
            <a:off x="7620000" y="152400"/>
            <a:ext cx="1371600" cy="50180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6200" y="147935"/>
            <a:ext cx="1526380" cy="461665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>
            <a:solidFill>
              <a:srgbClr val="1F497D">
                <a:lumMod val="75000"/>
              </a:srgb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lgerian" panose="04020705040A02060702" pitchFamily="82" charset="0"/>
                <a:cs typeface="Calibri" pitchFamily="34" charset="0"/>
              </a:rPr>
              <a:t>KMOS-3D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623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9" grpId="0"/>
      <p:bldP spid="25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17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500" b="0" i="0" u="none" strike="noStrike" cap="none" normalizeH="0" baseline="0" smtClean="0">
            <a:ln>
              <a:noFill/>
            </a:ln>
            <a:solidFill>
              <a:srgbClr val="003399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17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500" b="0" i="0" u="none" strike="noStrike" cap="none" normalizeH="0" baseline="0" smtClean="0">
            <a:ln>
              <a:noFill/>
            </a:ln>
            <a:solidFill>
              <a:srgbClr val="003399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0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17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1" i="0" u="none" strike="noStrike" cap="none" normalizeH="0" baseline="0" smtClean="0">
            <a:ln>
              <a:noFill/>
            </a:ln>
            <a:solidFill>
              <a:srgbClr val="99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17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1" i="0" u="none" strike="noStrike" cap="none" normalizeH="0" baseline="0" smtClean="0">
            <a:ln>
              <a:noFill/>
            </a:ln>
            <a:solidFill>
              <a:srgbClr val="99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Palatino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Palatino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Default Design">
  <a:themeElements>
    <a:clrScheme name="1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8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17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rgbClr val="99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17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rgbClr val="99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17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rgbClr val="99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17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rgbClr val="99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Garamond"/>
        <a:ea typeface=""/>
        <a:cs typeface=""/>
      </a:majorFont>
      <a:minorFont>
        <a:latin typeface="Calisto MT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45133</TotalTime>
  <Words>1500</Words>
  <Application>Microsoft Office PowerPoint</Application>
  <PresentationFormat>On-screen Show (4:3)</PresentationFormat>
  <Paragraphs>214</Paragraphs>
  <Slides>14</Slides>
  <Notes>5</Notes>
  <HiddenSlides>1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1_Default Design</vt:lpstr>
      <vt:lpstr>2_Default Design</vt:lpstr>
      <vt:lpstr>4_Default Design</vt:lpstr>
      <vt:lpstr>6_Default Design</vt:lpstr>
      <vt:lpstr>11_Default Design</vt:lpstr>
      <vt:lpstr>1_Office Theme</vt:lpstr>
      <vt:lpstr>28_Default Design</vt:lpstr>
      <vt:lpstr>14_Default Design</vt:lpstr>
      <vt:lpstr>2_Office Theme</vt:lpstr>
      <vt:lpstr>5_Default Design</vt:lpstr>
      <vt:lpstr>40_Default Design</vt:lpstr>
      <vt:lpstr>Equation</vt:lpstr>
      <vt:lpstr>SPW 7.0 Graph</vt:lpstr>
      <vt:lpstr>PowerPoint Presentation</vt:lpstr>
      <vt:lpstr>Star formation at the peak of the galaxy formation epoch</vt:lpstr>
      <vt:lpstr>In Situ Studies of the high-z MS-Galaxy Population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Stellar feedback: mass loading</vt:lpstr>
      <vt:lpstr>Widespread Nuclear Outflows</vt:lpstr>
      <vt:lpstr>PowerPoint Presentation</vt:lpstr>
    </vt:vector>
  </TitlesOfParts>
  <Company>Max Planck Institut for extraterrestrische Physik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Reinhard Genzel</dc:creator>
  <cp:lastModifiedBy>Reinhard Genzel</cp:lastModifiedBy>
  <cp:revision>613</cp:revision>
  <dcterms:created xsi:type="dcterms:W3CDTF">2011-03-19T15:52:29Z</dcterms:created>
  <dcterms:modified xsi:type="dcterms:W3CDTF">2016-01-27T23:20:33Z</dcterms:modified>
</cp:coreProperties>
</file>